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5"/>
    <p:restoredTop sz="94638"/>
  </p:normalViewPr>
  <p:slideViewPr>
    <p:cSldViewPr snapToGrid="0">
      <p:cViewPr varScale="1">
        <p:scale>
          <a:sx n="78" d="100"/>
          <a:sy n="78" d="100"/>
        </p:scale>
        <p:origin x="672" y="62"/>
      </p:cViewPr>
      <p:guideLst/>
    </p:cSldViewPr>
  </p:slideViewPr>
  <p:outlineViewPr>
    <p:cViewPr>
      <p:scale>
        <a:sx n="33" d="100"/>
        <a:sy n="33" d="100"/>
      </p:scale>
      <p:origin x="0" y="-144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5" Type="http://schemas.openxmlformats.org/officeDocument/2006/relationships/image" Target="../media/image6.jpeg"/><Relationship Id="rId4"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5" Type="http://schemas.openxmlformats.org/officeDocument/2006/relationships/image" Target="../media/image6.jpeg"/><Relationship Id="rId4"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PictureGrid" loCatId="picture" qsTypeId="urn:microsoft.com/office/officeart/2005/8/quickstyle/simple2" qsCatId="simple" csTypeId="urn:microsoft.com/office/officeart/2005/8/colors/colorful3" csCatId="colorful" phldr="1"/>
      <dgm:spPr/>
    </dgm:pt>
    <dgm:pt modelId="{E6A37A32-4FDB-4160-8224-649A61B9B7FA}">
      <dgm:prSet phldrT="[Text]"/>
      <dgm:spPr/>
      <dgm:t>
        <a:bodyPr/>
        <a:lstStyle/>
        <a:p>
          <a:r>
            <a:rPr lang="en-US" dirty="0"/>
            <a:t>Jainam Jagani</a:t>
          </a:r>
          <a:br>
            <a:rPr lang="en-US" dirty="0"/>
          </a:br>
          <a:r>
            <a:rPr lang="en-US" dirty="0"/>
            <a:t>Scrum Master</a:t>
          </a:r>
        </a:p>
      </dgm:t>
    </dgm:pt>
    <dgm:pt modelId="{FBC227AB-04B5-4E02-B9C8-CE059397AE6F}" type="parTrans" cxnId="{261139F4-D2EA-421C-B10D-3618FDDE855E}">
      <dgm:prSet/>
      <dgm:spPr/>
      <dgm:t>
        <a:bodyPr/>
        <a:lstStyle/>
        <a:p>
          <a:endParaRPr lang="en-US"/>
        </a:p>
      </dgm:t>
    </dgm:pt>
    <dgm:pt modelId="{B8DCDEB4-DADC-41EF-B582-800BCBDD8234}" type="sibTrans" cxnId="{261139F4-D2EA-421C-B10D-3618FDDE855E}">
      <dgm:prSet/>
      <dgm:spPr/>
      <dgm:t>
        <a:bodyPr/>
        <a:lstStyle/>
        <a:p>
          <a:endParaRPr lang="en-US"/>
        </a:p>
      </dgm:t>
    </dgm:pt>
    <dgm:pt modelId="{1174EA91-0D82-4211-BF7E-02BB16428B26}">
      <dgm:prSet phldrT="[Text]"/>
      <dgm:spPr/>
      <dgm:t>
        <a:bodyPr/>
        <a:lstStyle/>
        <a:p>
          <a:r>
            <a:rPr lang="en-US" dirty="0"/>
            <a:t>Veena </a:t>
          </a:r>
          <a:r>
            <a:rPr lang="en-US" dirty="0" err="1"/>
            <a:t>Bathula</a:t>
          </a:r>
          <a:br>
            <a:rPr lang="en-US" dirty="0"/>
          </a:br>
          <a:r>
            <a:rPr lang="en-US" dirty="0"/>
            <a:t>Developer</a:t>
          </a: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dgm:t>
        <a:bodyPr/>
        <a:lstStyle/>
        <a:p>
          <a:endParaRPr lang="en-US"/>
        </a:p>
      </dgm:t>
    </dgm:pt>
    <dgm:pt modelId="{FF6720FC-D597-4E8B-8DED-B5175774475A}">
      <dgm:prSet phldrT="[Text]"/>
      <dgm:spPr/>
      <dgm:t>
        <a:bodyPr/>
        <a:lstStyle/>
        <a:p>
          <a:r>
            <a:rPr lang="en-US" dirty="0"/>
            <a:t>Varsha Monala</a:t>
          </a:r>
          <a:br>
            <a:rPr lang="en-US" dirty="0"/>
          </a:br>
          <a:r>
            <a:rPr lang="en-US" dirty="0"/>
            <a:t>Product Owner</a:t>
          </a:r>
        </a:p>
      </dgm:t>
    </dgm:pt>
    <dgm:pt modelId="{D79BE36A-E982-461A-B497-99A870FE4510}" type="parTrans" cxnId="{2365F23A-75C8-4AAB-B162-6300F531347B}">
      <dgm:prSet/>
      <dgm:spPr/>
      <dgm:t>
        <a:bodyPr/>
        <a:lstStyle/>
        <a:p>
          <a:endParaRPr lang="en-US"/>
        </a:p>
      </dgm:t>
    </dgm:pt>
    <dgm:pt modelId="{10DF836C-16B9-456E-9415-3953E42162EA}" type="sibTrans" cxnId="{2365F23A-75C8-4AAB-B162-6300F531347B}">
      <dgm:prSet/>
      <dgm:spPr/>
      <dgm:t>
        <a:bodyPr/>
        <a:lstStyle/>
        <a:p>
          <a:endParaRPr lang="en-US"/>
        </a:p>
      </dgm:t>
    </dgm:pt>
    <dgm:pt modelId="{BC3DC443-B727-4059-B20A-21E8B4F9D7C0}">
      <dgm:prSet phldrT="[Text]"/>
      <dgm:spPr/>
      <dgm:t>
        <a:bodyPr/>
        <a:lstStyle/>
        <a:p>
          <a:r>
            <a:rPr lang="en-US" dirty="0"/>
            <a:t>Ivan Francis</a:t>
          </a:r>
          <a:br>
            <a:rPr lang="en-US" dirty="0"/>
          </a:br>
          <a:r>
            <a:rPr lang="en-US" dirty="0"/>
            <a:t>Developer</a:t>
          </a: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dgm:spPr/>
      <dgm:t>
        <a:bodyPr/>
        <a:lstStyle/>
        <a:p>
          <a:r>
            <a:rPr lang="en-US" dirty="0"/>
            <a:t>Sai Manish Reddy Pannala</a:t>
          </a:r>
          <a:br>
            <a:rPr lang="en-US" dirty="0"/>
          </a:br>
          <a:r>
            <a:rPr lang="en-US" dirty="0"/>
            <a:t>Developer</a:t>
          </a: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dgm:t>
        <a:bodyPr/>
        <a:lstStyle/>
        <a:p>
          <a:endParaRPr lang="en-US"/>
        </a:p>
      </dgm:t>
    </dgm:pt>
    <dgm:pt modelId="{E813D4AE-408A-DC4D-979B-E48C39BA6864}" type="pres">
      <dgm:prSet presAssocID="{D7A0C5FB-E74F-4374-9A21-094842ECF9B3}" presName="Name0" presStyleCnt="0">
        <dgm:presLayoutVars>
          <dgm:dir/>
        </dgm:presLayoutVars>
      </dgm:prSet>
      <dgm:spPr/>
    </dgm:pt>
    <dgm:pt modelId="{EED6477E-6FFB-454C-8B1C-70B11D6DA1B7}" type="pres">
      <dgm:prSet presAssocID="{E6A37A32-4FDB-4160-8224-649A61B9B7FA}" presName="composite" presStyleCnt="0"/>
      <dgm:spPr/>
    </dgm:pt>
    <dgm:pt modelId="{E0B77CA5-59C4-8B4A-AEDC-7AF81C492BB1}" type="pres">
      <dgm:prSet presAssocID="{E6A37A32-4FDB-4160-8224-649A61B9B7FA}" presName="rect2" presStyleLbl="revTx" presStyleIdx="0" presStyleCnt="5">
        <dgm:presLayoutVars>
          <dgm:bulletEnabled val="1"/>
        </dgm:presLayoutVars>
      </dgm:prSet>
      <dgm:spPr/>
    </dgm:pt>
    <dgm:pt modelId="{6E967490-2437-3F4A-A798-BD218DFE5C93}" type="pres">
      <dgm:prSet presAssocID="{E6A37A32-4FDB-4160-8224-649A61B9B7FA}" presName="rect1" presStyleLbl="alignImgPlace1" presStyleIdx="0" presStyleCnt="5" custAng="0"/>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7152D53-068F-6848-9BF3-4F46303C8866}" type="pres">
      <dgm:prSet presAssocID="{B8DCDEB4-DADC-41EF-B582-800BCBDD8234}" presName="sibTrans" presStyleCnt="0"/>
      <dgm:spPr/>
    </dgm:pt>
    <dgm:pt modelId="{E327B228-9517-DA43-85F3-215C35BC7388}" type="pres">
      <dgm:prSet presAssocID="{FF6720FC-D597-4E8B-8DED-B5175774475A}" presName="composite" presStyleCnt="0"/>
      <dgm:spPr/>
    </dgm:pt>
    <dgm:pt modelId="{20DEF53F-B2BC-D443-88CC-9049D15913EF}" type="pres">
      <dgm:prSet presAssocID="{FF6720FC-D597-4E8B-8DED-B5175774475A}" presName="rect2" presStyleLbl="revTx" presStyleIdx="1" presStyleCnt="5">
        <dgm:presLayoutVars>
          <dgm:bulletEnabled val="1"/>
        </dgm:presLayoutVars>
      </dgm:prSet>
      <dgm:spPr/>
    </dgm:pt>
    <dgm:pt modelId="{A7746AFA-A97F-D34B-B3F2-FC3DA5276430}" type="pres">
      <dgm:prSet presAssocID="{FF6720FC-D597-4E8B-8DED-B5175774475A}" presName="rect1" presStyleLbl="alignImgPlace1" presStyleIdx="1" presStyleCnt="5"/>
      <dgm:spPr>
        <a:blipFill rotWithShape="1">
          <a:blip xmlns:r="http://schemas.openxmlformats.org/officeDocument/2006/relationships" r:embed="rId2"/>
          <a:srcRect/>
          <a:stretch>
            <a:fillRect t="-12000" b="-12000"/>
          </a:stretch>
        </a:blipFill>
      </dgm:spPr>
    </dgm:pt>
    <dgm:pt modelId="{5E29AA26-A424-FF42-B04C-C187F7860AEC}" type="pres">
      <dgm:prSet presAssocID="{10DF836C-16B9-456E-9415-3953E42162EA}" presName="sibTrans" presStyleCnt="0"/>
      <dgm:spPr/>
    </dgm:pt>
    <dgm:pt modelId="{11B25D81-420A-D84C-8006-8AFD4C431C01}" type="pres">
      <dgm:prSet presAssocID="{BC3DC443-B727-4059-B20A-21E8B4F9D7C0}" presName="composite" presStyleCnt="0"/>
      <dgm:spPr/>
    </dgm:pt>
    <dgm:pt modelId="{6C542CF0-8C4F-C948-BCB9-7B0902B13B06}" type="pres">
      <dgm:prSet presAssocID="{BC3DC443-B727-4059-B20A-21E8B4F9D7C0}" presName="rect2" presStyleLbl="revTx" presStyleIdx="2" presStyleCnt="5">
        <dgm:presLayoutVars>
          <dgm:bulletEnabled val="1"/>
        </dgm:presLayoutVars>
      </dgm:prSet>
      <dgm:spPr/>
    </dgm:pt>
    <dgm:pt modelId="{415E2E1A-8975-1545-B2E2-ADEE8ECD532B}" type="pres">
      <dgm:prSet presAssocID="{BC3DC443-B727-4059-B20A-21E8B4F9D7C0}" presName="rect1" presStyleLbl="align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E00D1B79-F8BD-304B-95E3-71C6729E3B25}" type="pres">
      <dgm:prSet presAssocID="{F7E59D5D-8EA7-4D25-8884-6B11F0DC712C}" presName="sibTrans" presStyleCnt="0"/>
      <dgm:spPr/>
    </dgm:pt>
    <dgm:pt modelId="{201C6421-4BD1-6746-A6A3-2F31C1CA1D3D}" type="pres">
      <dgm:prSet presAssocID="{1D280BCA-5803-431E-982A-6F36D343DF82}" presName="composite" presStyleCnt="0"/>
      <dgm:spPr/>
    </dgm:pt>
    <dgm:pt modelId="{B52E0C82-CF20-A04F-890A-BDF096609DB3}" type="pres">
      <dgm:prSet presAssocID="{1D280BCA-5803-431E-982A-6F36D343DF82}" presName="rect2" presStyleLbl="revTx" presStyleIdx="3" presStyleCnt="5">
        <dgm:presLayoutVars>
          <dgm:bulletEnabled val="1"/>
        </dgm:presLayoutVars>
      </dgm:prSet>
      <dgm:spPr/>
    </dgm:pt>
    <dgm:pt modelId="{C350E6CF-EC7D-F146-8083-F9C847C26375}" type="pres">
      <dgm:prSet presAssocID="{1D280BCA-5803-431E-982A-6F36D343DF82}" presName="rect1" presStyleLbl="align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60647E75-AB77-9A42-BA37-8C12D2E229F7}" type="pres">
      <dgm:prSet presAssocID="{1D1CA476-61C3-4E6F-A3A4-6E78DB6AFFC8}" presName="sibTrans" presStyleCnt="0"/>
      <dgm:spPr/>
    </dgm:pt>
    <dgm:pt modelId="{F2E2343F-2180-CC49-93CC-5BA846B60C98}" type="pres">
      <dgm:prSet presAssocID="{1174EA91-0D82-4211-BF7E-02BB16428B26}" presName="composite" presStyleCnt="0"/>
      <dgm:spPr/>
    </dgm:pt>
    <dgm:pt modelId="{17FDB844-198D-6240-BB67-C91391508B77}" type="pres">
      <dgm:prSet presAssocID="{1174EA91-0D82-4211-BF7E-02BB16428B26}" presName="rect2" presStyleLbl="revTx" presStyleIdx="4" presStyleCnt="5">
        <dgm:presLayoutVars>
          <dgm:bulletEnabled val="1"/>
        </dgm:presLayoutVars>
      </dgm:prSet>
      <dgm:spPr/>
    </dgm:pt>
    <dgm:pt modelId="{568831B3-0A53-1B4A-A5BF-9971DEFE168F}" type="pres">
      <dgm:prSet presAssocID="{1174EA91-0D82-4211-BF7E-02BB16428B26}" presName="rect1" presStyleLbl="align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7000" b="-17000"/>
          </a:stretch>
        </a:blipFill>
      </dgm:spPr>
    </dgm:pt>
  </dgm:ptLst>
  <dgm:cxnLst>
    <dgm:cxn modelId="{54A7D819-0BAA-4BC9-8C81-857D6CA9817A}" srcId="{D7A0C5FB-E74F-4374-9A21-094842ECF9B3}" destId="{1D280BCA-5803-431E-982A-6F36D343DF82}" srcOrd="3" destOrd="0" parTransId="{17BC456C-F22D-455F-AC35-12A31BD72800}" sibTransId="{1D1CA476-61C3-4E6F-A3A4-6E78DB6AFFC8}"/>
    <dgm:cxn modelId="{14E62036-DF0B-440F-921A-099ADFAFB60E}" srcId="{D7A0C5FB-E74F-4374-9A21-094842ECF9B3}" destId="{BC3DC443-B727-4059-B20A-21E8B4F9D7C0}" srcOrd="2" destOrd="0" parTransId="{015F5A43-2D0A-4ADC-8530-ECDFFA236DAA}" sibTransId="{F7E59D5D-8EA7-4D25-8884-6B11F0DC712C}"/>
    <dgm:cxn modelId="{2365F23A-75C8-4AAB-B162-6300F531347B}" srcId="{D7A0C5FB-E74F-4374-9A21-094842ECF9B3}" destId="{FF6720FC-D597-4E8B-8DED-B5175774475A}" srcOrd="1" destOrd="0" parTransId="{D79BE36A-E982-461A-B497-99A870FE4510}" sibTransId="{10DF836C-16B9-456E-9415-3953E42162EA}"/>
    <dgm:cxn modelId="{4ADAF13E-E80B-459F-9E0C-3F05CE8C3E68}" srcId="{D7A0C5FB-E74F-4374-9A21-094842ECF9B3}" destId="{1174EA91-0D82-4211-BF7E-02BB16428B26}" srcOrd="4" destOrd="0" parTransId="{D898F056-1907-41F1-AFDD-3C7AA30D4784}" sibTransId="{914F4B16-3AEF-420B-97E1-F685172A44F6}"/>
    <dgm:cxn modelId="{18587E4D-1CC9-5B4D-A6C2-BE38E26CC869}" type="presOf" srcId="{1174EA91-0D82-4211-BF7E-02BB16428B26}" destId="{17FDB844-198D-6240-BB67-C91391508B77}" srcOrd="0" destOrd="0" presId="urn:microsoft.com/office/officeart/2008/layout/PictureGrid"/>
    <dgm:cxn modelId="{0177E34F-9738-FE46-9480-996A6C88F6F8}" type="presOf" srcId="{FF6720FC-D597-4E8B-8DED-B5175774475A}" destId="{20DEF53F-B2BC-D443-88CC-9049D15913EF}" srcOrd="0" destOrd="0" presId="urn:microsoft.com/office/officeart/2008/layout/PictureGrid"/>
    <dgm:cxn modelId="{DABA499E-881F-744B-B630-F40A09B8752B}" type="presOf" srcId="{D7A0C5FB-E74F-4374-9A21-094842ECF9B3}" destId="{E813D4AE-408A-DC4D-979B-E48C39BA6864}" srcOrd="0" destOrd="0" presId="urn:microsoft.com/office/officeart/2008/layout/PictureGrid"/>
    <dgm:cxn modelId="{0A7F57C3-B1C7-5741-8E9C-9D1E0F3E2427}" type="presOf" srcId="{1D280BCA-5803-431E-982A-6F36D343DF82}" destId="{B52E0C82-CF20-A04F-890A-BDF096609DB3}" srcOrd="0" destOrd="0" presId="urn:microsoft.com/office/officeart/2008/layout/PictureGrid"/>
    <dgm:cxn modelId="{8E2B62CA-C451-2A48-A43D-4674A4F07AB0}" type="presOf" srcId="{E6A37A32-4FDB-4160-8224-649A61B9B7FA}" destId="{E0B77CA5-59C4-8B4A-AEDC-7AF81C492BB1}" srcOrd="0" destOrd="0" presId="urn:microsoft.com/office/officeart/2008/layout/PictureGrid"/>
    <dgm:cxn modelId="{261139F4-D2EA-421C-B10D-3618FDDE855E}" srcId="{D7A0C5FB-E74F-4374-9A21-094842ECF9B3}" destId="{E6A37A32-4FDB-4160-8224-649A61B9B7FA}" srcOrd="0" destOrd="0" parTransId="{FBC227AB-04B5-4E02-B9C8-CE059397AE6F}" sibTransId="{B8DCDEB4-DADC-41EF-B582-800BCBDD8234}"/>
    <dgm:cxn modelId="{66C0EAFE-3F86-214D-A7FB-2A4DD020A89D}" type="presOf" srcId="{BC3DC443-B727-4059-B20A-21E8B4F9D7C0}" destId="{6C542CF0-8C4F-C948-BCB9-7B0902B13B06}" srcOrd="0" destOrd="0" presId="urn:microsoft.com/office/officeart/2008/layout/PictureGrid"/>
    <dgm:cxn modelId="{E8DF5254-7B73-4540-B6CD-A47039F8A6CD}" type="presParOf" srcId="{E813D4AE-408A-DC4D-979B-E48C39BA6864}" destId="{EED6477E-6FFB-454C-8B1C-70B11D6DA1B7}" srcOrd="0" destOrd="0" presId="urn:microsoft.com/office/officeart/2008/layout/PictureGrid"/>
    <dgm:cxn modelId="{1E74BAD3-1900-8E45-AB0B-EFA2D323DBE5}" type="presParOf" srcId="{EED6477E-6FFB-454C-8B1C-70B11D6DA1B7}" destId="{E0B77CA5-59C4-8B4A-AEDC-7AF81C492BB1}" srcOrd="0" destOrd="0" presId="urn:microsoft.com/office/officeart/2008/layout/PictureGrid"/>
    <dgm:cxn modelId="{AE66DA2A-D2D9-3646-801F-0F8AD2AC9684}" type="presParOf" srcId="{EED6477E-6FFB-454C-8B1C-70B11D6DA1B7}" destId="{6E967490-2437-3F4A-A798-BD218DFE5C93}" srcOrd="1" destOrd="0" presId="urn:microsoft.com/office/officeart/2008/layout/PictureGrid"/>
    <dgm:cxn modelId="{F043F674-945F-294E-A195-00386E5CD690}" type="presParOf" srcId="{E813D4AE-408A-DC4D-979B-E48C39BA6864}" destId="{A7152D53-068F-6848-9BF3-4F46303C8866}" srcOrd="1" destOrd="0" presId="urn:microsoft.com/office/officeart/2008/layout/PictureGrid"/>
    <dgm:cxn modelId="{5A8037C0-9B5C-6D40-BB26-2AADB1E996A2}" type="presParOf" srcId="{E813D4AE-408A-DC4D-979B-E48C39BA6864}" destId="{E327B228-9517-DA43-85F3-215C35BC7388}" srcOrd="2" destOrd="0" presId="urn:microsoft.com/office/officeart/2008/layout/PictureGrid"/>
    <dgm:cxn modelId="{A39121A4-B0FD-0146-80A4-23AF8D86B1FE}" type="presParOf" srcId="{E327B228-9517-DA43-85F3-215C35BC7388}" destId="{20DEF53F-B2BC-D443-88CC-9049D15913EF}" srcOrd="0" destOrd="0" presId="urn:microsoft.com/office/officeart/2008/layout/PictureGrid"/>
    <dgm:cxn modelId="{4374BEB6-2695-0943-9698-FD5A290ECC1A}" type="presParOf" srcId="{E327B228-9517-DA43-85F3-215C35BC7388}" destId="{A7746AFA-A97F-D34B-B3F2-FC3DA5276430}" srcOrd="1" destOrd="0" presId="urn:microsoft.com/office/officeart/2008/layout/PictureGrid"/>
    <dgm:cxn modelId="{7F2300D1-3526-B24F-A82F-D187DFEF0274}" type="presParOf" srcId="{E813D4AE-408A-DC4D-979B-E48C39BA6864}" destId="{5E29AA26-A424-FF42-B04C-C187F7860AEC}" srcOrd="3" destOrd="0" presId="urn:microsoft.com/office/officeart/2008/layout/PictureGrid"/>
    <dgm:cxn modelId="{A6C32267-84F8-0D46-B979-949EA8A6E0AD}" type="presParOf" srcId="{E813D4AE-408A-DC4D-979B-E48C39BA6864}" destId="{11B25D81-420A-D84C-8006-8AFD4C431C01}" srcOrd="4" destOrd="0" presId="urn:microsoft.com/office/officeart/2008/layout/PictureGrid"/>
    <dgm:cxn modelId="{B83D4CF8-0C16-9B40-80B8-5D32DEE86EC3}" type="presParOf" srcId="{11B25D81-420A-D84C-8006-8AFD4C431C01}" destId="{6C542CF0-8C4F-C948-BCB9-7B0902B13B06}" srcOrd="0" destOrd="0" presId="urn:microsoft.com/office/officeart/2008/layout/PictureGrid"/>
    <dgm:cxn modelId="{0ED91F2D-6C94-9747-9591-8D20D50D0B07}" type="presParOf" srcId="{11B25D81-420A-D84C-8006-8AFD4C431C01}" destId="{415E2E1A-8975-1545-B2E2-ADEE8ECD532B}" srcOrd="1" destOrd="0" presId="urn:microsoft.com/office/officeart/2008/layout/PictureGrid"/>
    <dgm:cxn modelId="{DE39F0AF-C635-C44E-855F-B1CFEF610207}" type="presParOf" srcId="{E813D4AE-408A-DC4D-979B-E48C39BA6864}" destId="{E00D1B79-F8BD-304B-95E3-71C6729E3B25}" srcOrd="5" destOrd="0" presId="urn:microsoft.com/office/officeart/2008/layout/PictureGrid"/>
    <dgm:cxn modelId="{C75B9331-4267-774E-9A9B-C63765E8D24E}" type="presParOf" srcId="{E813D4AE-408A-DC4D-979B-E48C39BA6864}" destId="{201C6421-4BD1-6746-A6A3-2F31C1CA1D3D}" srcOrd="6" destOrd="0" presId="urn:microsoft.com/office/officeart/2008/layout/PictureGrid"/>
    <dgm:cxn modelId="{1B71E332-A535-1E43-AFF2-FBE435D85D5B}" type="presParOf" srcId="{201C6421-4BD1-6746-A6A3-2F31C1CA1D3D}" destId="{B52E0C82-CF20-A04F-890A-BDF096609DB3}" srcOrd="0" destOrd="0" presId="urn:microsoft.com/office/officeart/2008/layout/PictureGrid"/>
    <dgm:cxn modelId="{2B4A2FDC-2E5A-D144-89D9-5D2E205EA8FC}" type="presParOf" srcId="{201C6421-4BD1-6746-A6A3-2F31C1CA1D3D}" destId="{C350E6CF-EC7D-F146-8083-F9C847C26375}" srcOrd="1" destOrd="0" presId="urn:microsoft.com/office/officeart/2008/layout/PictureGrid"/>
    <dgm:cxn modelId="{40AA0BB4-DE66-FE4C-9ACC-A07FDEE3C104}" type="presParOf" srcId="{E813D4AE-408A-DC4D-979B-E48C39BA6864}" destId="{60647E75-AB77-9A42-BA37-8C12D2E229F7}" srcOrd="7" destOrd="0" presId="urn:microsoft.com/office/officeart/2008/layout/PictureGrid"/>
    <dgm:cxn modelId="{3AA3E968-E8D8-5049-847F-A96D3BE416F5}" type="presParOf" srcId="{E813D4AE-408A-DC4D-979B-E48C39BA6864}" destId="{F2E2343F-2180-CC49-93CC-5BA846B60C98}" srcOrd="8" destOrd="0" presId="urn:microsoft.com/office/officeart/2008/layout/PictureGrid"/>
    <dgm:cxn modelId="{B9D948B9-AF19-4F49-8621-2E5D28754DBE}" type="presParOf" srcId="{F2E2343F-2180-CC49-93CC-5BA846B60C98}" destId="{17FDB844-198D-6240-BB67-C91391508B77}" srcOrd="0" destOrd="0" presId="urn:microsoft.com/office/officeart/2008/layout/PictureGrid"/>
    <dgm:cxn modelId="{3080500A-FAF0-7A4D-96A9-ADB7C4DD24D5}" type="presParOf" srcId="{F2E2343F-2180-CC49-93CC-5BA846B60C98}" destId="{568831B3-0A53-1B4A-A5BF-9971DEFE168F}"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77CA5-59C4-8B4A-AEDC-7AF81C492BB1}">
      <dsp:nvSpPr>
        <dsp:cNvPr id="0" name=""/>
        <dsp:cNvSpPr/>
      </dsp:nvSpPr>
      <dsp:spPr>
        <a:xfrm>
          <a:off x="2002041" y="43701"/>
          <a:ext cx="1891180" cy="283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30480" bIns="0" numCol="1" spcCol="1270" anchor="b" anchorCtr="0">
          <a:noAutofit/>
        </a:bodyPr>
        <a:lstStyle/>
        <a:p>
          <a:pPr marL="0" lvl="0" indent="0" algn="l" defTabSz="355600">
            <a:lnSpc>
              <a:spcPct val="90000"/>
            </a:lnSpc>
            <a:spcBef>
              <a:spcPct val="0"/>
            </a:spcBef>
            <a:spcAft>
              <a:spcPct val="35000"/>
            </a:spcAft>
            <a:buNone/>
          </a:pPr>
          <a:r>
            <a:rPr lang="en-US" sz="800" kern="1200" dirty="0"/>
            <a:t>Jainam Jagani</a:t>
          </a:r>
          <a:br>
            <a:rPr lang="en-US" sz="800" kern="1200" dirty="0"/>
          </a:br>
          <a:r>
            <a:rPr lang="en-US" sz="800" kern="1200" dirty="0"/>
            <a:t>Scrum Master</a:t>
          </a:r>
        </a:p>
      </dsp:txBody>
      <dsp:txXfrm>
        <a:off x="2002041" y="43701"/>
        <a:ext cx="1891180" cy="283677"/>
      </dsp:txXfrm>
    </dsp:sp>
    <dsp:sp modelId="{6E967490-2437-3F4A-A798-BD218DFE5C93}">
      <dsp:nvSpPr>
        <dsp:cNvPr id="0" name=""/>
        <dsp:cNvSpPr/>
      </dsp:nvSpPr>
      <dsp:spPr>
        <a:xfrm>
          <a:off x="2002041" y="383604"/>
          <a:ext cx="1891180" cy="18911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0DEF53F-B2BC-D443-88CC-9049D15913EF}">
      <dsp:nvSpPr>
        <dsp:cNvPr id="0" name=""/>
        <dsp:cNvSpPr/>
      </dsp:nvSpPr>
      <dsp:spPr>
        <a:xfrm>
          <a:off x="4093134" y="43701"/>
          <a:ext cx="1891180" cy="283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30480" bIns="0" numCol="1" spcCol="1270" anchor="b" anchorCtr="0">
          <a:noAutofit/>
        </a:bodyPr>
        <a:lstStyle/>
        <a:p>
          <a:pPr marL="0" lvl="0" indent="0" algn="l" defTabSz="355600">
            <a:lnSpc>
              <a:spcPct val="90000"/>
            </a:lnSpc>
            <a:spcBef>
              <a:spcPct val="0"/>
            </a:spcBef>
            <a:spcAft>
              <a:spcPct val="35000"/>
            </a:spcAft>
            <a:buNone/>
          </a:pPr>
          <a:r>
            <a:rPr lang="en-US" sz="800" kern="1200" dirty="0"/>
            <a:t>Varsha Monala</a:t>
          </a:r>
          <a:br>
            <a:rPr lang="en-US" sz="800" kern="1200" dirty="0"/>
          </a:br>
          <a:r>
            <a:rPr lang="en-US" sz="800" kern="1200" dirty="0"/>
            <a:t>Product Owner</a:t>
          </a:r>
        </a:p>
      </dsp:txBody>
      <dsp:txXfrm>
        <a:off x="4093134" y="43701"/>
        <a:ext cx="1891180" cy="283677"/>
      </dsp:txXfrm>
    </dsp:sp>
    <dsp:sp modelId="{A7746AFA-A97F-D34B-B3F2-FC3DA5276430}">
      <dsp:nvSpPr>
        <dsp:cNvPr id="0" name=""/>
        <dsp:cNvSpPr/>
      </dsp:nvSpPr>
      <dsp:spPr>
        <a:xfrm>
          <a:off x="4093134" y="383604"/>
          <a:ext cx="1891180" cy="1891180"/>
        </a:xfrm>
        <a:prstGeom prst="rect">
          <a:avLst/>
        </a:prstGeom>
        <a:blipFill rotWithShape="1">
          <a:blip xmlns:r="http://schemas.openxmlformats.org/officeDocument/2006/relationships" r:embed="rId2"/>
          <a:srcRect/>
          <a:stretch>
            <a:fillRect t="-12000" b="-12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6C542CF0-8C4F-C948-BCB9-7B0902B13B06}">
      <dsp:nvSpPr>
        <dsp:cNvPr id="0" name=""/>
        <dsp:cNvSpPr/>
      </dsp:nvSpPr>
      <dsp:spPr>
        <a:xfrm>
          <a:off x="6184228" y="43701"/>
          <a:ext cx="1891180" cy="283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30480" bIns="0" numCol="1" spcCol="1270" anchor="b" anchorCtr="0">
          <a:noAutofit/>
        </a:bodyPr>
        <a:lstStyle/>
        <a:p>
          <a:pPr marL="0" lvl="0" indent="0" algn="l" defTabSz="355600">
            <a:lnSpc>
              <a:spcPct val="90000"/>
            </a:lnSpc>
            <a:spcBef>
              <a:spcPct val="0"/>
            </a:spcBef>
            <a:spcAft>
              <a:spcPct val="35000"/>
            </a:spcAft>
            <a:buNone/>
          </a:pPr>
          <a:r>
            <a:rPr lang="en-US" sz="800" kern="1200" dirty="0"/>
            <a:t>Ivan Francis</a:t>
          </a:r>
          <a:br>
            <a:rPr lang="en-US" sz="800" kern="1200" dirty="0"/>
          </a:br>
          <a:r>
            <a:rPr lang="en-US" sz="800" kern="1200" dirty="0"/>
            <a:t>Developer</a:t>
          </a:r>
        </a:p>
      </dsp:txBody>
      <dsp:txXfrm>
        <a:off x="6184228" y="43701"/>
        <a:ext cx="1891180" cy="283677"/>
      </dsp:txXfrm>
    </dsp:sp>
    <dsp:sp modelId="{415E2E1A-8975-1545-B2E2-ADEE8ECD532B}">
      <dsp:nvSpPr>
        <dsp:cNvPr id="0" name=""/>
        <dsp:cNvSpPr/>
      </dsp:nvSpPr>
      <dsp:spPr>
        <a:xfrm>
          <a:off x="6184228" y="383604"/>
          <a:ext cx="1891180" cy="18911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52E0C82-CF20-A04F-890A-BDF096609DB3}">
      <dsp:nvSpPr>
        <dsp:cNvPr id="0" name=""/>
        <dsp:cNvSpPr/>
      </dsp:nvSpPr>
      <dsp:spPr>
        <a:xfrm>
          <a:off x="3047587" y="2463902"/>
          <a:ext cx="1891180" cy="283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30480" bIns="0" numCol="1" spcCol="1270" anchor="b" anchorCtr="0">
          <a:noAutofit/>
        </a:bodyPr>
        <a:lstStyle/>
        <a:p>
          <a:pPr marL="0" lvl="0" indent="0" algn="l" defTabSz="355600">
            <a:lnSpc>
              <a:spcPct val="90000"/>
            </a:lnSpc>
            <a:spcBef>
              <a:spcPct val="0"/>
            </a:spcBef>
            <a:spcAft>
              <a:spcPct val="35000"/>
            </a:spcAft>
            <a:buNone/>
          </a:pPr>
          <a:r>
            <a:rPr lang="en-US" sz="800" kern="1200" dirty="0"/>
            <a:t>Sai Manish Reddy Pannala</a:t>
          </a:r>
          <a:br>
            <a:rPr lang="en-US" sz="800" kern="1200" dirty="0"/>
          </a:br>
          <a:r>
            <a:rPr lang="en-US" sz="800" kern="1200" dirty="0"/>
            <a:t>Developer</a:t>
          </a:r>
        </a:p>
      </dsp:txBody>
      <dsp:txXfrm>
        <a:off x="3047587" y="2463902"/>
        <a:ext cx="1891180" cy="283677"/>
      </dsp:txXfrm>
    </dsp:sp>
    <dsp:sp modelId="{C350E6CF-EC7D-F146-8083-F9C847C26375}">
      <dsp:nvSpPr>
        <dsp:cNvPr id="0" name=""/>
        <dsp:cNvSpPr/>
      </dsp:nvSpPr>
      <dsp:spPr>
        <a:xfrm>
          <a:off x="3047587" y="2803805"/>
          <a:ext cx="1891180" cy="189118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7FDB844-198D-6240-BB67-C91391508B77}">
      <dsp:nvSpPr>
        <dsp:cNvPr id="0" name=""/>
        <dsp:cNvSpPr/>
      </dsp:nvSpPr>
      <dsp:spPr>
        <a:xfrm>
          <a:off x="5138681" y="2463902"/>
          <a:ext cx="1891180" cy="283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30480" bIns="0" numCol="1" spcCol="1270" anchor="b" anchorCtr="0">
          <a:noAutofit/>
        </a:bodyPr>
        <a:lstStyle/>
        <a:p>
          <a:pPr marL="0" lvl="0" indent="0" algn="l" defTabSz="355600">
            <a:lnSpc>
              <a:spcPct val="90000"/>
            </a:lnSpc>
            <a:spcBef>
              <a:spcPct val="0"/>
            </a:spcBef>
            <a:spcAft>
              <a:spcPct val="35000"/>
            </a:spcAft>
            <a:buNone/>
          </a:pPr>
          <a:r>
            <a:rPr lang="en-US" sz="800" kern="1200" dirty="0"/>
            <a:t>Veena </a:t>
          </a:r>
          <a:r>
            <a:rPr lang="en-US" sz="800" kern="1200" dirty="0" err="1"/>
            <a:t>Bathula</a:t>
          </a:r>
          <a:br>
            <a:rPr lang="en-US" sz="800" kern="1200" dirty="0"/>
          </a:br>
          <a:r>
            <a:rPr lang="en-US" sz="800" kern="1200" dirty="0"/>
            <a:t>Developer</a:t>
          </a:r>
        </a:p>
      </dsp:txBody>
      <dsp:txXfrm>
        <a:off x="5138681" y="2463902"/>
        <a:ext cx="1891180" cy="283677"/>
      </dsp:txXfrm>
    </dsp:sp>
    <dsp:sp modelId="{568831B3-0A53-1B4A-A5BF-9971DEFE168F}">
      <dsp:nvSpPr>
        <dsp:cNvPr id="0" name=""/>
        <dsp:cNvSpPr/>
      </dsp:nvSpPr>
      <dsp:spPr>
        <a:xfrm>
          <a:off x="5138681" y="2803805"/>
          <a:ext cx="1891180" cy="189118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7000" b="-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0C345-0676-1D4B-AB6F-B24D22848DD2}"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4DBB5-B150-3A49-B5DE-84886821E4E4}" type="slidenum">
              <a:rPr lang="en-US" smtClean="0"/>
              <a:t>‹#›</a:t>
            </a:fld>
            <a:endParaRPr lang="en-US"/>
          </a:p>
        </p:txBody>
      </p:sp>
    </p:spTree>
    <p:extLst>
      <p:ext uri="{BB962C8B-B14F-4D97-AF65-F5344CB8AC3E}">
        <p14:creationId xmlns:p14="http://schemas.microsoft.com/office/powerpoint/2010/main" val="319272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14DBB5-B150-3A49-B5DE-84886821E4E4}" type="slidenum">
              <a:rPr lang="en-US" smtClean="0"/>
              <a:t>21</a:t>
            </a:fld>
            <a:endParaRPr lang="en-US"/>
          </a:p>
        </p:txBody>
      </p:sp>
    </p:spTree>
    <p:extLst>
      <p:ext uri="{BB962C8B-B14F-4D97-AF65-F5344CB8AC3E}">
        <p14:creationId xmlns:p14="http://schemas.microsoft.com/office/powerpoint/2010/main" val="3756717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12/10/2024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9593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12/10/2024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864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12/10/2024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50927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12/10/2024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0948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12/10/2024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97483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12/10/2024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91724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12/10/2024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91213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12/10/2024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195911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12/10/2024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28677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12/10/2024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0126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12/10/2024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1054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12/10/2024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11693423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 colorful light bulb with business icons">
            <a:extLst>
              <a:ext uri="{FF2B5EF4-FFF2-40B4-BE49-F238E27FC236}">
                <a16:creationId xmlns:a16="http://schemas.microsoft.com/office/drawing/2014/main" id="{19F3177D-B79C-1505-1840-21AEDA2DE5F6}"/>
              </a:ext>
            </a:extLst>
          </p:cNvPr>
          <p:cNvPicPr>
            <a:picLocks noChangeAspect="1"/>
          </p:cNvPicPr>
          <p:nvPr/>
        </p:nvPicPr>
        <p:blipFill>
          <a:blip r:embed="rId2">
            <a:alphaModFix amt="40000"/>
          </a:blip>
          <a:srcRect t="10074" r="-1" b="9548"/>
          <a:stretch/>
        </p:blipFill>
        <p:spPr>
          <a:xfrm>
            <a:off x="20" y="10"/>
            <a:ext cx="12188932" cy="6857990"/>
          </a:xfrm>
          <a:prstGeom prst="rect">
            <a:avLst/>
          </a:prstGeom>
        </p:spPr>
      </p:pic>
      <p:sp>
        <p:nvSpPr>
          <p:cNvPr id="3" name="Subtitle 2">
            <a:extLst>
              <a:ext uri="{FF2B5EF4-FFF2-40B4-BE49-F238E27FC236}">
                <a16:creationId xmlns:a16="http://schemas.microsoft.com/office/drawing/2014/main" id="{22C20D42-6C2A-60E5-0DEF-27C84662DD7C}"/>
              </a:ext>
            </a:extLst>
          </p:cNvPr>
          <p:cNvSpPr>
            <a:spLocks noGrp="1"/>
          </p:cNvSpPr>
          <p:nvPr>
            <p:ph type="subTitle" idx="1"/>
          </p:nvPr>
        </p:nvSpPr>
        <p:spPr>
          <a:xfrm>
            <a:off x="530351" y="3509963"/>
            <a:ext cx="7630931" cy="1747837"/>
          </a:xfrm>
        </p:spPr>
        <p:txBody>
          <a:bodyPr>
            <a:normAutofit/>
          </a:bodyPr>
          <a:lstStyle/>
          <a:p>
            <a:r>
              <a:rPr lang="en-US" sz="2800" dirty="0">
                <a:solidFill>
                  <a:srgbClr val="FFFFFF"/>
                </a:solidFill>
              </a:rPr>
              <a:t>Agile Sprinters</a:t>
            </a:r>
          </a:p>
        </p:txBody>
      </p:sp>
      <p:grpSp>
        <p:nvGrpSpPr>
          <p:cNvPr id="25"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7"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9"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4" name="Freeform: Shape 23">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6" name="Group 25">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7" name="Freeform: Shape 26">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Freeform: Shape 28">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1F274B5-6F84-D661-86DC-28838D7D4D17}"/>
              </a:ext>
            </a:extLst>
          </p:cNvPr>
          <p:cNvSpPr>
            <a:spLocks noGrp="1"/>
          </p:cNvSpPr>
          <p:nvPr>
            <p:ph type="ctrTitle"/>
          </p:nvPr>
        </p:nvSpPr>
        <p:spPr>
          <a:xfrm>
            <a:off x="530351" y="1122363"/>
            <a:ext cx="7630931" cy="1978346"/>
          </a:xfrm>
        </p:spPr>
        <p:txBody>
          <a:bodyPr>
            <a:noAutofit/>
          </a:bodyPr>
          <a:lstStyle/>
          <a:p>
            <a:r>
              <a:rPr lang="en-US" sz="4800" dirty="0">
                <a:solidFill>
                  <a:srgbClr val="FFFFFF"/>
                </a:solidFill>
              </a:rPr>
              <a:t>Puerto Rico Sea Level Rise Centre – Data Portal Dashboard</a:t>
            </a:r>
          </a:p>
        </p:txBody>
      </p:sp>
    </p:spTree>
    <p:extLst>
      <p:ext uri="{BB962C8B-B14F-4D97-AF65-F5344CB8AC3E}">
        <p14:creationId xmlns:p14="http://schemas.microsoft.com/office/powerpoint/2010/main" val="370669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4" name="Freeform: Shape 22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6" name="Group 22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27" name="Freeform: Shape 22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8" name="Freeform: Shape 22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9" name="Freeform: Shape 22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3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3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5" name="Freeform: Shape 23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8"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0"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41"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42"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3"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45" name="Rectangle 244">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BE3009-CF56-6B4C-A276-7FD024990D12}"/>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Visualizations – FEMA Data</a:t>
            </a:r>
          </a:p>
        </p:txBody>
      </p:sp>
      <p:grpSp>
        <p:nvGrpSpPr>
          <p:cNvPr id="247"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248"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9"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0"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1"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52"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53"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55" name="Freeform: Shape 254">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57" name="Group 256">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58" name="Freeform: Shape 257">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9" name="Freeform: Shape 258">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0" name="Freeform: Shape 259">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1"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62"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3"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9E4E7C9C-A84F-DEB5-821A-9ADF855936E2}"/>
              </a:ext>
            </a:extLst>
          </p:cNvPr>
          <p:cNvPicPr>
            <a:picLocks noChangeAspect="1"/>
          </p:cNvPicPr>
          <p:nvPr/>
        </p:nvPicPr>
        <p:blipFill>
          <a:blip r:embed="rId2"/>
          <a:stretch>
            <a:fillRect/>
          </a:stretch>
        </p:blipFill>
        <p:spPr>
          <a:xfrm>
            <a:off x="256595" y="2519519"/>
            <a:ext cx="5636604" cy="4018233"/>
          </a:xfrm>
          <a:prstGeom prst="rect">
            <a:avLst/>
          </a:prstGeom>
        </p:spPr>
      </p:pic>
      <p:pic>
        <p:nvPicPr>
          <p:cNvPr id="4" name="Picture 3">
            <a:extLst>
              <a:ext uri="{FF2B5EF4-FFF2-40B4-BE49-F238E27FC236}">
                <a16:creationId xmlns:a16="http://schemas.microsoft.com/office/drawing/2014/main" id="{84BC61A5-5DA0-391B-FE28-770CD6A089F8}"/>
              </a:ext>
            </a:extLst>
          </p:cNvPr>
          <p:cNvPicPr>
            <a:picLocks noChangeAspect="1"/>
          </p:cNvPicPr>
          <p:nvPr/>
        </p:nvPicPr>
        <p:blipFill>
          <a:blip r:embed="rId3"/>
          <a:stretch>
            <a:fillRect/>
          </a:stretch>
        </p:blipFill>
        <p:spPr>
          <a:xfrm>
            <a:off x="6290025" y="2512230"/>
            <a:ext cx="5644951" cy="4018233"/>
          </a:xfrm>
          <a:prstGeom prst="rect">
            <a:avLst/>
          </a:prstGeom>
        </p:spPr>
      </p:pic>
    </p:spTree>
    <p:extLst>
      <p:ext uri="{BB962C8B-B14F-4D97-AF65-F5344CB8AC3E}">
        <p14:creationId xmlns:p14="http://schemas.microsoft.com/office/powerpoint/2010/main" val="53373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866D37-608C-9D63-6895-686050053B8C}"/>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Visualizations – FEMA Data</a:t>
            </a:r>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92111074-10F4-AAAD-5DBC-ED55B9B2D12F}"/>
              </a:ext>
            </a:extLst>
          </p:cNvPr>
          <p:cNvPicPr>
            <a:picLocks noChangeAspect="1"/>
          </p:cNvPicPr>
          <p:nvPr/>
        </p:nvPicPr>
        <p:blipFill>
          <a:blip r:embed="rId2"/>
          <a:stretch>
            <a:fillRect/>
          </a:stretch>
        </p:blipFill>
        <p:spPr>
          <a:xfrm>
            <a:off x="335740" y="2555776"/>
            <a:ext cx="5674118" cy="4036107"/>
          </a:xfrm>
          <a:prstGeom prst="rect">
            <a:avLst/>
          </a:prstGeom>
        </p:spPr>
      </p:pic>
      <p:pic>
        <p:nvPicPr>
          <p:cNvPr id="6" name="Picture 5">
            <a:extLst>
              <a:ext uri="{FF2B5EF4-FFF2-40B4-BE49-F238E27FC236}">
                <a16:creationId xmlns:a16="http://schemas.microsoft.com/office/drawing/2014/main" id="{C93E1057-6490-1E69-2248-A822695D0489}"/>
              </a:ext>
            </a:extLst>
          </p:cNvPr>
          <p:cNvPicPr>
            <a:picLocks noChangeAspect="1"/>
          </p:cNvPicPr>
          <p:nvPr/>
        </p:nvPicPr>
        <p:blipFill>
          <a:blip r:embed="rId3"/>
          <a:stretch>
            <a:fillRect/>
          </a:stretch>
        </p:blipFill>
        <p:spPr>
          <a:xfrm>
            <a:off x="6232260" y="2543165"/>
            <a:ext cx="5612199" cy="4048718"/>
          </a:xfrm>
          <a:prstGeom prst="rect">
            <a:avLst/>
          </a:prstGeom>
        </p:spPr>
      </p:pic>
    </p:spTree>
    <p:extLst>
      <p:ext uri="{BB962C8B-B14F-4D97-AF65-F5344CB8AC3E}">
        <p14:creationId xmlns:p14="http://schemas.microsoft.com/office/powerpoint/2010/main" val="41716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2"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3" name="Group 52">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4"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5"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6"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7"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8"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9"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0"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68" name="Rectangle 6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72F609-BD23-A7D1-A33D-3C5720300289}"/>
              </a:ext>
            </a:extLst>
          </p:cNvPr>
          <p:cNvSpPr>
            <a:spLocks noGrp="1"/>
          </p:cNvSpPr>
          <p:nvPr>
            <p:ph type="title"/>
          </p:nvPr>
        </p:nvSpPr>
        <p:spPr>
          <a:xfrm>
            <a:off x="518453" y="971398"/>
            <a:ext cx="5383698" cy="1584378"/>
          </a:xfrm>
        </p:spPr>
        <p:txBody>
          <a:bodyPr vert="horz" lIns="91440" tIns="45720" rIns="91440" bIns="45720" rtlCol="0" anchor="t">
            <a:normAutofit/>
          </a:bodyPr>
          <a:lstStyle/>
          <a:p>
            <a:r>
              <a:rPr lang="en-US" sz="4000" dirty="0"/>
              <a:t>Visualizations – Internal Data</a:t>
            </a:r>
          </a:p>
        </p:txBody>
      </p:sp>
      <p:grpSp>
        <p:nvGrpSpPr>
          <p:cNvPr id="69"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4459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0"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1"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4">
            <a:extLst>
              <a:ext uri="{FF2B5EF4-FFF2-40B4-BE49-F238E27FC236}">
                <a16:creationId xmlns:a16="http://schemas.microsoft.com/office/drawing/2014/main" id="{ADD3321E-1F77-B386-15FF-CD56E301A516}"/>
              </a:ext>
            </a:extLst>
          </p:cNvPr>
          <p:cNvPicPr>
            <a:picLocks noChangeAspect="1"/>
          </p:cNvPicPr>
          <p:nvPr/>
        </p:nvPicPr>
        <p:blipFill rotWithShape="1">
          <a:blip r:embed="rId2"/>
          <a:srcRect t="8230"/>
          <a:stretch/>
        </p:blipFill>
        <p:spPr>
          <a:xfrm>
            <a:off x="757548" y="2851111"/>
            <a:ext cx="4924395" cy="3400637"/>
          </a:xfrm>
          <a:prstGeom prst="rect">
            <a:avLst/>
          </a:prstGeom>
        </p:spPr>
      </p:pic>
      <p:pic>
        <p:nvPicPr>
          <p:cNvPr id="4" name="Picture 3">
            <a:extLst>
              <a:ext uri="{FF2B5EF4-FFF2-40B4-BE49-F238E27FC236}">
                <a16:creationId xmlns:a16="http://schemas.microsoft.com/office/drawing/2014/main" id="{E0519499-3416-F1BF-9717-F63F7C2981E8}"/>
              </a:ext>
            </a:extLst>
          </p:cNvPr>
          <p:cNvPicPr>
            <a:picLocks noChangeAspect="1"/>
          </p:cNvPicPr>
          <p:nvPr/>
        </p:nvPicPr>
        <p:blipFill>
          <a:blip r:embed="rId3"/>
          <a:stretch>
            <a:fillRect/>
          </a:stretch>
        </p:blipFill>
        <p:spPr>
          <a:xfrm>
            <a:off x="6296435" y="2851111"/>
            <a:ext cx="5313495" cy="3400637"/>
          </a:xfrm>
          <a:prstGeom prst="rect">
            <a:avLst/>
          </a:prstGeom>
        </p:spPr>
      </p:pic>
      <p:sp>
        <p:nvSpPr>
          <p:cNvPr id="75"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76"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8"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1"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2295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1498-CA9A-45F8-0A7D-1A71CC8119A3}"/>
              </a:ext>
            </a:extLst>
          </p:cNvPr>
          <p:cNvSpPr>
            <a:spLocks noGrp="1"/>
          </p:cNvSpPr>
          <p:nvPr>
            <p:ph type="title"/>
          </p:nvPr>
        </p:nvSpPr>
        <p:spPr/>
        <p:txBody>
          <a:bodyPr/>
          <a:lstStyle/>
          <a:p>
            <a:r>
              <a:rPr lang="en-US" dirty="0"/>
              <a:t>Visualization – Internal Data</a:t>
            </a:r>
          </a:p>
        </p:txBody>
      </p:sp>
      <p:pic>
        <p:nvPicPr>
          <p:cNvPr id="4" name="Picture 2">
            <a:extLst>
              <a:ext uri="{FF2B5EF4-FFF2-40B4-BE49-F238E27FC236}">
                <a16:creationId xmlns:a16="http://schemas.microsoft.com/office/drawing/2014/main" id="{F52CC2C4-737A-9262-16C2-EE4C20908FD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7351" y="2112631"/>
            <a:ext cx="5710078" cy="2209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A42034-11DF-B9BE-574D-CCB12F07AD0F}"/>
              </a:ext>
            </a:extLst>
          </p:cNvPr>
          <p:cNvSpPr txBox="1"/>
          <p:nvPr/>
        </p:nvSpPr>
        <p:spPr>
          <a:xfrm>
            <a:off x="227351" y="4422204"/>
            <a:ext cx="5974381" cy="1200329"/>
          </a:xfrm>
          <a:prstGeom prst="rect">
            <a:avLst/>
          </a:prstGeom>
          <a:noFill/>
        </p:spPr>
        <p:txBody>
          <a:bodyPr wrap="square">
            <a:spAutoFit/>
          </a:bodyPr>
          <a:lstStyle/>
          <a:p>
            <a:r>
              <a:rPr lang="en-US" b="1" dirty="0">
                <a:latin typeface="Helvetica" pitchFamily="2" charset="0"/>
              </a:rPr>
              <a:t>Loíza</a:t>
            </a:r>
            <a:r>
              <a:rPr lang="en-US" dirty="0">
                <a:latin typeface="Helvetica" pitchFamily="2" charset="0"/>
              </a:rPr>
              <a:t> experiences the highest expected land loss at </a:t>
            </a:r>
            <a:r>
              <a:rPr lang="en-US" b="1" dirty="0">
                <a:latin typeface="Helvetica" pitchFamily="2" charset="0"/>
              </a:rPr>
              <a:t>47.76%</a:t>
            </a:r>
            <a:r>
              <a:rPr lang="en-US" dirty="0">
                <a:latin typeface="Helvetica" pitchFamily="2" charset="0"/>
              </a:rPr>
              <a:t>, and municipalities like </a:t>
            </a:r>
            <a:r>
              <a:rPr lang="en-US" b="1" dirty="0">
                <a:latin typeface="Helvetica" pitchFamily="2" charset="0"/>
              </a:rPr>
              <a:t>Vega Alta</a:t>
            </a:r>
            <a:r>
              <a:rPr lang="en-US" dirty="0">
                <a:latin typeface="Helvetica" pitchFamily="2" charset="0"/>
              </a:rPr>
              <a:t>, </a:t>
            </a:r>
            <a:r>
              <a:rPr lang="en-US" b="1" dirty="0">
                <a:latin typeface="Helvetica" pitchFamily="2" charset="0"/>
              </a:rPr>
              <a:t>Quebradillas</a:t>
            </a:r>
            <a:r>
              <a:rPr lang="en-US" dirty="0">
                <a:latin typeface="Helvetica" pitchFamily="2" charset="0"/>
              </a:rPr>
              <a:t>, and </a:t>
            </a:r>
            <a:r>
              <a:rPr lang="en-US" b="1" dirty="0">
                <a:latin typeface="Helvetica" pitchFamily="2" charset="0"/>
              </a:rPr>
              <a:t>Hatillo</a:t>
            </a:r>
            <a:r>
              <a:rPr lang="en-US" dirty="0">
                <a:latin typeface="Helvetica" pitchFamily="2" charset="0"/>
              </a:rPr>
              <a:t> are projected to face minimal land loss, with values around </a:t>
            </a:r>
            <a:r>
              <a:rPr lang="en-US" b="1" dirty="0">
                <a:latin typeface="Helvetica" pitchFamily="2" charset="0"/>
              </a:rPr>
              <a:t>0.07% to 0.38%</a:t>
            </a:r>
            <a:r>
              <a:rPr lang="en-US" dirty="0">
                <a:latin typeface="Helvetica" pitchFamily="2" charset="0"/>
              </a:rPr>
              <a:t>.   </a:t>
            </a:r>
            <a:endParaRPr lang="en-IN" dirty="0">
              <a:latin typeface="Helvetica" pitchFamily="2" charset="0"/>
            </a:endParaRPr>
          </a:p>
        </p:txBody>
      </p:sp>
      <p:pic>
        <p:nvPicPr>
          <p:cNvPr id="6" name="Picture 4">
            <a:extLst>
              <a:ext uri="{FF2B5EF4-FFF2-40B4-BE49-F238E27FC236}">
                <a16:creationId xmlns:a16="http://schemas.microsoft.com/office/drawing/2014/main" id="{C3379FC6-D3AB-2A19-D7E8-77B6D49B935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96000" y="2101817"/>
            <a:ext cx="5710077" cy="2209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C32C1A-4AFE-570C-8D64-288AA0AA9B94}"/>
              </a:ext>
            </a:extLst>
          </p:cNvPr>
          <p:cNvSpPr txBox="1"/>
          <p:nvPr/>
        </p:nvSpPr>
        <p:spPr>
          <a:xfrm>
            <a:off x="6096000" y="4311617"/>
            <a:ext cx="5567524" cy="1754326"/>
          </a:xfrm>
          <a:prstGeom prst="rect">
            <a:avLst/>
          </a:prstGeom>
          <a:noFill/>
        </p:spPr>
        <p:txBody>
          <a:bodyPr wrap="square" rtlCol="0">
            <a:spAutoFit/>
          </a:bodyPr>
          <a:lstStyle/>
          <a:p>
            <a:r>
              <a:rPr lang="en-US" dirty="0">
                <a:latin typeface="Helvetica" pitchFamily="2" charset="0"/>
              </a:rPr>
              <a:t>The municipality of </a:t>
            </a:r>
            <a:r>
              <a:rPr lang="en-US" b="1" dirty="0">
                <a:latin typeface="Helvetica" pitchFamily="2" charset="0"/>
              </a:rPr>
              <a:t>Loíza</a:t>
            </a:r>
            <a:r>
              <a:rPr lang="en-US" dirty="0">
                <a:latin typeface="Helvetica" pitchFamily="2" charset="0"/>
              </a:rPr>
              <a:t> is expected to experience the highest land loss, with approximately </a:t>
            </a:r>
            <a:r>
              <a:rPr lang="en-US" b="1" dirty="0">
                <a:latin typeface="Helvetica" pitchFamily="2" charset="0"/>
              </a:rPr>
              <a:t>62.8% </a:t>
            </a:r>
            <a:r>
              <a:rPr lang="en-US" dirty="0">
                <a:latin typeface="Helvetica" pitchFamily="2" charset="0"/>
              </a:rPr>
              <a:t>of its area at risk due to a 3-foot rise in sea levels while the municipalities such as Quebradillas, Camuy, Yauco, and Suma have lowest expected land loss, ranging from 0.2% to 1.7%.</a:t>
            </a:r>
            <a:endParaRPr lang="en-IN" dirty="0">
              <a:latin typeface="Helvetica" pitchFamily="2" charset="0"/>
            </a:endParaRPr>
          </a:p>
        </p:txBody>
      </p:sp>
    </p:spTree>
    <p:extLst>
      <p:ext uri="{BB962C8B-B14F-4D97-AF65-F5344CB8AC3E}">
        <p14:creationId xmlns:p14="http://schemas.microsoft.com/office/powerpoint/2010/main" val="420972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strips(downLeft)">
                                      <p:cBhvr>
                                        <p:cTn id="2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D2D-77F7-BE77-B13B-EE99419AF743}"/>
              </a:ext>
            </a:extLst>
          </p:cNvPr>
          <p:cNvSpPr>
            <a:spLocks noGrp="1"/>
          </p:cNvSpPr>
          <p:nvPr>
            <p:ph type="title"/>
          </p:nvPr>
        </p:nvSpPr>
        <p:spPr/>
        <p:txBody>
          <a:bodyPr/>
          <a:lstStyle/>
          <a:p>
            <a:r>
              <a:rPr lang="en-US" dirty="0"/>
              <a:t>Visualizations – Internal Data</a:t>
            </a:r>
          </a:p>
        </p:txBody>
      </p:sp>
      <p:pic>
        <p:nvPicPr>
          <p:cNvPr id="4" name="Picture 2">
            <a:extLst>
              <a:ext uri="{FF2B5EF4-FFF2-40B4-BE49-F238E27FC236}">
                <a16:creationId xmlns:a16="http://schemas.microsoft.com/office/drawing/2014/main" id="{0793CF4A-8A5A-DF44-06D7-6C21D063E0C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8412" y="2506995"/>
            <a:ext cx="5783914"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BBB8E8-6ED1-A084-4C5B-86A1B21CF9F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229673" y="2506995"/>
            <a:ext cx="5783915" cy="2238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0B7796-46F2-6214-183E-C5FB2171A9DD}"/>
              </a:ext>
            </a:extLst>
          </p:cNvPr>
          <p:cNvSpPr txBox="1"/>
          <p:nvPr/>
        </p:nvSpPr>
        <p:spPr>
          <a:xfrm>
            <a:off x="178412" y="5139734"/>
            <a:ext cx="5567524" cy="1200329"/>
          </a:xfrm>
          <a:prstGeom prst="rect">
            <a:avLst/>
          </a:prstGeom>
          <a:noFill/>
        </p:spPr>
        <p:txBody>
          <a:bodyPr wrap="square" rtlCol="0">
            <a:spAutoFit/>
          </a:bodyPr>
          <a:lstStyle/>
          <a:p>
            <a:r>
              <a:rPr lang="en-US" b="1" dirty="0">
                <a:latin typeface="Helvetica" pitchFamily="2" charset="0"/>
              </a:rPr>
              <a:t>Loíza</a:t>
            </a:r>
            <a:r>
              <a:rPr lang="en-US" dirty="0">
                <a:latin typeface="Helvetica" pitchFamily="2" charset="0"/>
              </a:rPr>
              <a:t> experiences the highest expected land loss, with </a:t>
            </a:r>
            <a:r>
              <a:rPr lang="en-US" b="1" dirty="0">
                <a:latin typeface="Helvetica" pitchFamily="2" charset="0"/>
              </a:rPr>
              <a:t>81.32%</a:t>
            </a:r>
            <a:r>
              <a:rPr lang="en-US" dirty="0">
                <a:latin typeface="Helvetica" pitchFamily="2" charset="0"/>
              </a:rPr>
              <a:t> of its land being at risk. </a:t>
            </a:r>
            <a:r>
              <a:rPr lang="en-US" b="1" dirty="0">
                <a:latin typeface="Helvetica" pitchFamily="2" charset="0"/>
              </a:rPr>
              <a:t>Hatillo</a:t>
            </a:r>
            <a:r>
              <a:rPr lang="en-US" dirty="0">
                <a:latin typeface="Helvetica" pitchFamily="2" charset="0"/>
              </a:rPr>
              <a:t>, </a:t>
            </a:r>
            <a:r>
              <a:rPr lang="en-US" b="1" dirty="0" err="1">
                <a:latin typeface="Helvetica" pitchFamily="2" charset="0"/>
              </a:rPr>
              <a:t>Maunabo</a:t>
            </a:r>
            <a:r>
              <a:rPr lang="en-US" dirty="0">
                <a:latin typeface="Helvetica" pitchFamily="2" charset="0"/>
              </a:rPr>
              <a:t>, and </a:t>
            </a:r>
            <a:r>
              <a:rPr lang="en-US" b="1" dirty="0">
                <a:latin typeface="Helvetica" pitchFamily="2" charset="0"/>
              </a:rPr>
              <a:t>Quebradillas</a:t>
            </a:r>
            <a:r>
              <a:rPr lang="en-US" dirty="0">
                <a:latin typeface="Helvetica" pitchFamily="2" charset="0"/>
              </a:rPr>
              <a:t> report the lowest land loss percentages, with values under </a:t>
            </a:r>
            <a:r>
              <a:rPr lang="en-US" b="1" dirty="0">
                <a:latin typeface="Helvetica" pitchFamily="2" charset="0"/>
              </a:rPr>
              <a:t>5%</a:t>
            </a:r>
            <a:r>
              <a:rPr lang="en-US" dirty="0">
                <a:latin typeface="Helvetica" pitchFamily="2" charset="0"/>
              </a:rPr>
              <a:t>.</a:t>
            </a:r>
            <a:endParaRPr lang="en-IN" dirty="0">
              <a:latin typeface="Helvetica" pitchFamily="2" charset="0"/>
            </a:endParaRPr>
          </a:p>
        </p:txBody>
      </p:sp>
      <p:sp>
        <p:nvSpPr>
          <p:cNvPr id="7" name="TextBox 6">
            <a:extLst>
              <a:ext uri="{FF2B5EF4-FFF2-40B4-BE49-F238E27FC236}">
                <a16:creationId xmlns:a16="http://schemas.microsoft.com/office/drawing/2014/main" id="{8872AF21-DC5A-E173-747A-80500B3B472D}"/>
              </a:ext>
            </a:extLst>
          </p:cNvPr>
          <p:cNvSpPr txBox="1"/>
          <p:nvPr/>
        </p:nvSpPr>
        <p:spPr>
          <a:xfrm>
            <a:off x="6229673" y="5229591"/>
            <a:ext cx="5567524" cy="1200329"/>
          </a:xfrm>
          <a:prstGeom prst="rect">
            <a:avLst/>
          </a:prstGeom>
          <a:noFill/>
        </p:spPr>
        <p:txBody>
          <a:bodyPr wrap="square" rtlCol="0">
            <a:spAutoFit/>
          </a:bodyPr>
          <a:lstStyle/>
          <a:p>
            <a:r>
              <a:rPr lang="en-US" b="1" dirty="0" err="1">
                <a:latin typeface="Helvetica" pitchFamily="2" charset="0"/>
              </a:rPr>
              <a:t>Loíza</a:t>
            </a:r>
            <a:r>
              <a:rPr lang="en-US" b="1" dirty="0">
                <a:latin typeface="Helvetica" pitchFamily="2" charset="0"/>
              </a:rPr>
              <a:t> </a:t>
            </a:r>
            <a:r>
              <a:rPr lang="en-US" dirty="0">
                <a:latin typeface="Helvetica" pitchFamily="2" charset="0"/>
              </a:rPr>
              <a:t>is expected to experience the highest land loss at </a:t>
            </a:r>
            <a:r>
              <a:rPr lang="en-US" b="1" dirty="0">
                <a:latin typeface="Helvetica" pitchFamily="2" charset="0"/>
              </a:rPr>
              <a:t>90.66% </a:t>
            </a:r>
            <a:r>
              <a:rPr lang="en-US" dirty="0">
                <a:latin typeface="Helvetica" pitchFamily="2" charset="0"/>
              </a:rPr>
              <a:t>and </a:t>
            </a:r>
            <a:r>
              <a:rPr lang="en-US" b="1" dirty="0">
                <a:latin typeface="Helvetica" pitchFamily="2" charset="0"/>
              </a:rPr>
              <a:t>Vega Alta (0.15%) </a:t>
            </a:r>
            <a:r>
              <a:rPr lang="en-US" dirty="0">
                <a:latin typeface="Helvetica" pitchFamily="2" charset="0"/>
              </a:rPr>
              <a:t>shows the lowest expected land loss, indicating this municipality is less vulnerable to a 10-feet sea level rise.</a:t>
            </a:r>
            <a:endParaRPr lang="en-IN" dirty="0">
              <a:latin typeface="Helvetica" pitchFamily="2" charset="0"/>
            </a:endParaRPr>
          </a:p>
        </p:txBody>
      </p:sp>
    </p:spTree>
    <p:extLst>
      <p:ext uri="{BB962C8B-B14F-4D97-AF65-F5344CB8AC3E}">
        <p14:creationId xmlns:p14="http://schemas.microsoft.com/office/powerpoint/2010/main" val="173384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 calcmode="lin" valueType="num">
                                      <p:cBhvr>
                                        <p:cTn id="24"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25"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26"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64B6-3DEB-3665-AC1C-E6D3F2F623F9}"/>
              </a:ext>
            </a:extLst>
          </p:cNvPr>
          <p:cNvSpPr>
            <a:spLocks noGrp="1"/>
          </p:cNvSpPr>
          <p:nvPr>
            <p:ph type="title"/>
          </p:nvPr>
        </p:nvSpPr>
        <p:spPr/>
        <p:txBody>
          <a:bodyPr/>
          <a:lstStyle/>
          <a:p>
            <a:r>
              <a:rPr lang="en-US" dirty="0"/>
              <a:t>Visualizations – School Shelters Data</a:t>
            </a:r>
          </a:p>
        </p:txBody>
      </p:sp>
      <p:pic>
        <p:nvPicPr>
          <p:cNvPr id="4" name="Picture 3" descr="A graph of a distribution of shelter types&#10;&#10;Description automatically generated">
            <a:extLst>
              <a:ext uri="{FF2B5EF4-FFF2-40B4-BE49-F238E27FC236}">
                <a16:creationId xmlns:a16="http://schemas.microsoft.com/office/drawing/2014/main" id="{7A80682B-5E1B-0453-5582-1DDEBB858B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2594" y="2273643"/>
            <a:ext cx="7606812" cy="4324865"/>
          </a:xfrm>
          <a:prstGeom prst="rect">
            <a:avLst/>
          </a:prstGeom>
          <a:noFill/>
          <a:ln>
            <a:noFill/>
          </a:ln>
        </p:spPr>
      </p:pic>
    </p:spTree>
    <p:extLst>
      <p:ext uri="{BB962C8B-B14F-4D97-AF65-F5344CB8AC3E}">
        <p14:creationId xmlns:p14="http://schemas.microsoft.com/office/powerpoint/2010/main" val="272920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3"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4" name="Group 5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5"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6"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7"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69" name="Rectangle 6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128407-162E-1156-1548-F14B3311E41A}"/>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Visualizations – Infrastructure Data</a:t>
            </a:r>
          </a:p>
        </p:txBody>
      </p:sp>
      <p:grpSp>
        <p:nvGrpSpPr>
          <p:cNvPr id="70"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1"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2"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3">
            <a:extLst>
              <a:ext uri="{FF2B5EF4-FFF2-40B4-BE49-F238E27FC236}">
                <a16:creationId xmlns:a16="http://schemas.microsoft.com/office/drawing/2014/main" id="{92C07B3D-246A-6B7A-212B-33A436EB4B79}"/>
              </a:ext>
            </a:extLst>
          </p:cNvPr>
          <p:cNvPicPr>
            <a:picLocks noChangeAspect="1"/>
          </p:cNvPicPr>
          <p:nvPr/>
        </p:nvPicPr>
        <p:blipFill>
          <a:blip r:embed="rId2"/>
          <a:stretch>
            <a:fillRect/>
          </a:stretch>
        </p:blipFill>
        <p:spPr>
          <a:xfrm>
            <a:off x="2355144" y="2228699"/>
            <a:ext cx="7723259" cy="4344333"/>
          </a:xfrm>
          <a:prstGeom prst="rect">
            <a:avLst/>
          </a:prstGeom>
        </p:spPr>
      </p:pic>
      <p:sp>
        <p:nvSpPr>
          <p:cNvPr id="75"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6" name="Group 75">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8"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9"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0"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1"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2"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3693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2" name="Group 5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3"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5"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9"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67" name="Rectangle 6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2E37F1-F885-CE2E-16C4-4F89515AA994}"/>
              </a:ext>
            </a:extLst>
          </p:cNvPr>
          <p:cNvSpPr>
            <a:spLocks noGrp="1"/>
          </p:cNvSpPr>
          <p:nvPr>
            <p:ph type="title"/>
          </p:nvPr>
        </p:nvSpPr>
        <p:spPr>
          <a:xfrm>
            <a:off x="235593" y="867515"/>
            <a:ext cx="5577547" cy="1584378"/>
          </a:xfrm>
        </p:spPr>
        <p:txBody>
          <a:bodyPr vert="horz" lIns="91440" tIns="45720" rIns="91440" bIns="45720" rtlCol="0" anchor="t">
            <a:normAutofit fontScale="90000"/>
          </a:bodyPr>
          <a:lstStyle/>
          <a:p>
            <a:r>
              <a:rPr lang="en-US" sz="4000" dirty="0"/>
              <a:t>Visualizations – Natural Risk Index by County</a:t>
            </a:r>
          </a:p>
        </p:txBody>
      </p:sp>
      <p:grpSp>
        <p:nvGrpSpPr>
          <p:cNvPr id="68"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69"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0"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4"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5" name="Group 74">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6"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8"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1"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screenshot of a website&#10;&#10;Description automatically generated">
            <a:extLst>
              <a:ext uri="{FF2B5EF4-FFF2-40B4-BE49-F238E27FC236}">
                <a16:creationId xmlns:a16="http://schemas.microsoft.com/office/drawing/2014/main" id="{D1F76CFF-27B1-D16F-47D9-1B3C95004E1F}"/>
              </a:ext>
            </a:extLst>
          </p:cNvPr>
          <p:cNvPicPr>
            <a:picLocks noChangeAspect="1"/>
          </p:cNvPicPr>
          <p:nvPr/>
        </p:nvPicPr>
        <p:blipFill>
          <a:blip r:embed="rId2"/>
          <a:stretch>
            <a:fillRect/>
          </a:stretch>
        </p:blipFill>
        <p:spPr>
          <a:xfrm>
            <a:off x="2112869" y="2219009"/>
            <a:ext cx="7956312" cy="4435644"/>
          </a:xfrm>
          <a:prstGeom prst="rect">
            <a:avLst/>
          </a:prstGeom>
        </p:spPr>
      </p:pic>
    </p:spTree>
    <p:extLst>
      <p:ext uri="{BB962C8B-B14F-4D97-AF65-F5344CB8AC3E}">
        <p14:creationId xmlns:p14="http://schemas.microsoft.com/office/powerpoint/2010/main" val="413291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2FE0-5468-0E18-8D95-60998A55C06D}"/>
              </a:ext>
            </a:extLst>
          </p:cNvPr>
          <p:cNvSpPr>
            <a:spLocks noGrp="1"/>
          </p:cNvSpPr>
          <p:nvPr>
            <p:ph type="title"/>
          </p:nvPr>
        </p:nvSpPr>
        <p:spPr/>
        <p:txBody>
          <a:bodyPr/>
          <a:lstStyle/>
          <a:p>
            <a:r>
              <a:rPr lang="en-US" dirty="0"/>
              <a:t>Visualizations – Shelter Map Guide</a:t>
            </a:r>
          </a:p>
        </p:txBody>
      </p:sp>
      <p:pic>
        <p:nvPicPr>
          <p:cNvPr id="5" name="Content Placeholder 4" descr="A screenshot of a map&#10;&#10;Description automatically generated">
            <a:extLst>
              <a:ext uri="{FF2B5EF4-FFF2-40B4-BE49-F238E27FC236}">
                <a16:creationId xmlns:a16="http://schemas.microsoft.com/office/drawing/2014/main" id="{05D865E1-0E82-DD9A-4DD3-7677BEAB00CA}"/>
              </a:ext>
            </a:extLst>
          </p:cNvPr>
          <p:cNvPicPr>
            <a:picLocks noGrp="1" noChangeAspect="1"/>
          </p:cNvPicPr>
          <p:nvPr>
            <p:ph idx="1"/>
          </p:nvPr>
        </p:nvPicPr>
        <p:blipFill>
          <a:blip r:embed="rId2"/>
          <a:stretch>
            <a:fillRect/>
          </a:stretch>
        </p:blipFill>
        <p:spPr>
          <a:xfrm>
            <a:off x="2250838" y="2112631"/>
            <a:ext cx="8009005" cy="4448300"/>
          </a:xfrm>
        </p:spPr>
      </p:pic>
    </p:spTree>
    <p:extLst>
      <p:ext uri="{BB962C8B-B14F-4D97-AF65-F5344CB8AC3E}">
        <p14:creationId xmlns:p14="http://schemas.microsoft.com/office/powerpoint/2010/main" val="250557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7"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8" name="Group 87">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89"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0"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3"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4"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5"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98"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99"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0"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1"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2"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03" name="Rectangle 102">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AAC52AA-DA28-D571-5A06-AA5CD40D0EB1}"/>
              </a:ext>
            </a:extLst>
          </p:cNvPr>
          <p:cNvSpPr>
            <a:spLocks noGrp="1"/>
          </p:cNvSpPr>
          <p:nvPr>
            <p:ph type="ctrTitle"/>
          </p:nvPr>
        </p:nvSpPr>
        <p:spPr>
          <a:xfrm>
            <a:off x="525718" y="1524000"/>
            <a:ext cx="3763141" cy="4359964"/>
          </a:xfrm>
        </p:spPr>
        <p:txBody>
          <a:bodyPr vert="horz" lIns="91440" tIns="45720" rIns="91440" bIns="45720" rtlCol="0" anchor="t">
            <a:normAutofit/>
          </a:bodyPr>
          <a:lstStyle/>
          <a:p>
            <a:r>
              <a:rPr lang="en-US" sz="3600" dirty="0"/>
              <a:t>Summary</a:t>
            </a:r>
          </a:p>
        </p:txBody>
      </p:sp>
      <p:sp>
        <p:nvSpPr>
          <p:cNvPr id="104" name="Freeform: Shape 30">
            <a:extLst>
              <a:ext uri="{FF2B5EF4-FFF2-40B4-BE49-F238E27FC236}">
                <a16:creationId xmlns:a16="http://schemas.microsoft.com/office/drawing/2014/main" id="{3AB5BF24-836F-4A13-AAE6-3EEB9225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5870" y="-1272272"/>
            <a:ext cx="1349830" cy="3894372"/>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5" name="Graphic 78">
            <a:extLst>
              <a:ext uri="{FF2B5EF4-FFF2-40B4-BE49-F238E27FC236}">
                <a16:creationId xmlns:a16="http://schemas.microsoft.com/office/drawing/2014/main" id="{AFA309B8-3551-4D00-8F72-F8224F39C8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14577" y="1628048"/>
            <a:ext cx="972241" cy="45718"/>
            <a:chOff x="4886325" y="3371754"/>
            <a:chExt cx="2418492" cy="113728"/>
          </a:xfrm>
          <a:solidFill>
            <a:schemeClr val="accent1"/>
          </a:solidFill>
        </p:grpSpPr>
        <p:sp>
          <p:nvSpPr>
            <p:cNvPr id="106" name="Graphic 78">
              <a:extLst>
                <a:ext uri="{FF2B5EF4-FFF2-40B4-BE49-F238E27FC236}">
                  <a16:creationId xmlns:a16="http://schemas.microsoft.com/office/drawing/2014/main" id="{8C5ABE74-2784-4339-960F-DE0743356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9B02DBFF-C7B0-4205-8D48-C39852D943B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7" name="Graphic 78">
                <a:extLst>
                  <a:ext uri="{FF2B5EF4-FFF2-40B4-BE49-F238E27FC236}">
                    <a16:creationId xmlns:a16="http://schemas.microsoft.com/office/drawing/2014/main" id="{0AE5FE2D-F4EC-428F-94E7-AAE776221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8" name="Graphic 78">
                <a:extLst>
                  <a:ext uri="{FF2B5EF4-FFF2-40B4-BE49-F238E27FC236}">
                    <a16:creationId xmlns:a16="http://schemas.microsoft.com/office/drawing/2014/main" id="{BA1B0A68-AF93-4CFA-A1EE-324301A9B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9" name="Graphic 78">
                <a:extLst>
                  <a:ext uri="{FF2B5EF4-FFF2-40B4-BE49-F238E27FC236}">
                    <a16:creationId xmlns:a16="http://schemas.microsoft.com/office/drawing/2014/main" id="{4F9EB863-21D4-401D-9E61-1D25B48C9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0" name="Graphic 78">
                <a:extLst>
                  <a:ext uri="{FF2B5EF4-FFF2-40B4-BE49-F238E27FC236}">
                    <a16:creationId xmlns:a16="http://schemas.microsoft.com/office/drawing/2014/main" id="{F3093249-66A1-4C01-B378-49E15A9AB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Subtitle 2">
            <a:extLst>
              <a:ext uri="{FF2B5EF4-FFF2-40B4-BE49-F238E27FC236}">
                <a16:creationId xmlns:a16="http://schemas.microsoft.com/office/drawing/2014/main" id="{DB8FADA9-4D12-ABBC-5281-52E07859FC7A}"/>
              </a:ext>
            </a:extLst>
          </p:cNvPr>
          <p:cNvSpPr>
            <a:spLocks noGrp="1"/>
          </p:cNvSpPr>
          <p:nvPr>
            <p:ph type="subTitle" idx="1"/>
          </p:nvPr>
        </p:nvSpPr>
        <p:spPr>
          <a:xfrm>
            <a:off x="3426415" y="148023"/>
            <a:ext cx="8478104" cy="6561954"/>
          </a:xfrm>
        </p:spPr>
        <p:txBody>
          <a:bodyPr vert="horz" lIns="91440" tIns="45720" rIns="91440" bIns="45720" rtlCol="0">
            <a:noAutofit/>
          </a:bodyPr>
          <a:lstStyle/>
          <a:p>
            <a:pPr>
              <a:lnSpc>
                <a:spcPct val="100000"/>
              </a:lnSpc>
            </a:pPr>
            <a:r>
              <a:rPr lang="en-US" sz="1800" dirty="0">
                <a:latin typeface="Helvetica" pitchFamily="2" charset="0"/>
              </a:rPr>
              <a:t>The Puerto Rico Sea Level Rise Center - Data Portal Dashboard is a pivotal advancement in managing climate-related risks. It empowers stakeholders with precise, actionable data to build.</a:t>
            </a:r>
          </a:p>
          <a:p>
            <a:pPr>
              <a:lnSpc>
                <a:spcPct val="100000"/>
              </a:lnSpc>
            </a:pPr>
            <a:r>
              <a:rPr lang="en-US" sz="1800" dirty="0">
                <a:latin typeface="Helvetica" pitchFamily="2" charset="0"/>
              </a:rPr>
              <a:t>The dashboard leverages Power BI technology to integrate and visualize data from FEMA and internal datasets concerning the impact of sea level rise on critical infrastructure and municipalities in Puerto Rico. This tool dynamically maps out vulnerabilities and forecasts potential damage under various sea level rise scenarios, providing a geographical scope and statistical analysis of risk.</a:t>
            </a:r>
          </a:p>
          <a:p>
            <a:pPr>
              <a:lnSpc>
                <a:spcPct val="100000"/>
              </a:lnSpc>
            </a:pPr>
            <a:r>
              <a:rPr lang="en-US" sz="1800" b="1" dirty="0">
                <a:latin typeface="Helvetica" pitchFamily="2" charset="0"/>
              </a:rPr>
              <a:t>Key Features</a:t>
            </a:r>
            <a:r>
              <a:rPr lang="en-US" sz="1800" dirty="0">
                <a:latin typeface="Helvetica" pitchFamily="2" charset="0"/>
              </a:rPr>
              <a:t>:</a:t>
            </a:r>
          </a:p>
          <a:p>
            <a:pPr>
              <a:lnSpc>
                <a:spcPct val="100000"/>
              </a:lnSpc>
            </a:pPr>
            <a:r>
              <a:rPr lang="en-US" sz="1800" b="1" dirty="0">
                <a:latin typeface="Helvetica" pitchFamily="2" charset="0"/>
              </a:rPr>
              <a:t>Enhanced Data Accuracy and Coverage</a:t>
            </a:r>
            <a:r>
              <a:rPr lang="en-US" sz="1800" dirty="0">
                <a:latin typeface="Helvetica" pitchFamily="2" charset="0"/>
              </a:rPr>
              <a:t>: Improved quality checks and the integration of multiple data sources ensure a comprehensive and accurate assessment of risks.</a:t>
            </a:r>
          </a:p>
          <a:p>
            <a:pPr>
              <a:lnSpc>
                <a:spcPct val="100000"/>
              </a:lnSpc>
            </a:pPr>
            <a:r>
              <a:rPr lang="en-US" sz="1800" b="1" dirty="0">
                <a:latin typeface="Helvetica" pitchFamily="2" charset="0"/>
              </a:rPr>
              <a:t>User-Friendly Visualization</a:t>
            </a:r>
            <a:r>
              <a:rPr lang="en-US" sz="1800" dirty="0">
                <a:latin typeface="Helvetica" pitchFamily="2" charset="0"/>
              </a:rPr>
              <a:t>: The Power BI implementation makes complex data accessible and interpretable for various stakeholders, promoting wider usability and application.</a:t>
            </a:r>
          </a:p>
          <a:p>
            <a:pPr>
              <a:lnSpc>
                <a:spcPct val="100000"/>
              </a:lnSpc>
            </a:pPr>
            <a:r>
              <a:rPr lang="en-US" sz="1800" b="1" dirty="0">
                <a:latin typeface="Helvetica" pitchFamily="2" charset="0"/>
              </a:rPr>
              <a:t>Strategic Resource Allocation</a:t>
            </a:r>
            <a:r>
              <a:rPr lang="en-US" sz="1800" dirty="0">
                <a:latin typeface="Helvetica" pitchFamily="2" charset="0"/>
              </a:rPr>
              <a:t>: The dashboard aids in optimizing resource allocation by highlighting critical areas needing immediate attention, thus improving efficiency in disaster preparedness and climate adaptation efforts.</a:t>
            </a:r>
          </a:p>
          <a:p>
            <a:pPr>
              <a:lnSpc>
                <a:spcPct val="100000"/>
              </a:lnSpc>
            </a:pPr>
            <a:r>
              <a:rPr lang="en-US" sz="1800" b="1" dirty="0">
                <a:latin typeface="Helvetica" pitchFamily="2" charset="0"/>
              </a:rPr>
              <a:t>Adaptability and Scalability</a:t>
            </a:r>
            <a:r>
              <a:rPr lang="en-US" sz="1800" dirty="0">
                <a:latin typeface="Helvetica" pitchFamily="2" charset="0"/>
              </a:rPr>
              <a:t>: Designed to easily incorporate additional data, the dashboard can adapt to new research findings and expand to include other natural hazard assessments.</a:t>
            </a:r>
          </a:p>
        </p:txBody>
      </p:sp>
      <p:sp>
        <p:nvSpPr>
          <p:cNvPr id="111" name="Freeform: Shape 40">
            <a:extLst>
              <a:ext uri="{FF2B5EF4-FFF2-40B4-BE49-F238E27FC236}">
                <a16:creationId xmlns:a16="http://schemas.microsoft.com/office/drawing/2014/main" id="{01AB72E4-85FE-4925-94E8-F8DC756A0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2" name="Group 111">
            <a:extLst>
              <a:ext uri="{FF2B5EF4-FFF2-40B4-BE49-F238E27FC236}">
                <a16:creationId xmlns:a16="http://schemas.microsoft.com/office/drawing/2014/main" id="{2B5F2BAA-9430-49D4-AFB2-873C0C5B32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lumMod val="60000"/>
              <a:lumOff val="40000"/>
            </a:schemeClr>
          </a:solidFill>
        </p:grpSpPr>
        <p:sp>
          <p:nvSpPr>
            <p:cNvPr id="113" name="Freeform: Shape 43">
              <a:extLst>
                <a:ext uri="{FF2B5EF4-FFF2-40B4-BE49-F238E27FC236}">
                  <a16:creationId xmlns:a16="http://schemas.microsoft.com/office/drawing/2014/main" id="{934902B3-2AE0-4E5A-A88A-6F2E21C69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4" name="Freeform: Shape 44">
              <a:extLst>
                <a:ext uri="{FF2B5EF4-FFF2-40B4-BE49-F238E27FC236}">
                  <a16:creationId xmlns:a16="http://schemas.microsoft.com/office/drawing/2014/main" id="{9207F540-3EC2-4C41-BB1C-64800269E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5" name="Freeform: Shape 45">
              <a:extLst>
                <a:ext uri="{FF2B5EF4-FFF2-40B4-BE49-F238E27FC236}">
                  <a16:creationId xmlns:a16="http://schemas.microsoft.com/office/drawing/2014/main" id="{00680360-D392-4B29-AAE9-59D48E548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6" name="Graphic 12">
              <a:extLst>
                <a:ext uri="{FF2B5EF4-FFF2-40B4-BE49-F238E27FC236}">
                  <a16:creationId xmlns:a16="http://schemas.microsoft.com/office/drawing/2014/main" id="{9E693E54-E127-4A47-A6B4-2D6169CF3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7" name="Graphic 15">
              <a:extLst>
                <a:ext uri="{FF2B5EF4-FFF2-40B4-BE49-F238E27FC236}">
                  <a16:creationId xmlns:a16="http://schemas.microsoft.com/office/drawing/2014/main" id="{AE27342A-086B-4F33-95AE-81BCA416D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3EEBDF54-E0D8-4010-A38F-616CF8255A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8" name="Freeform: Shape 49">
              <a:extLst>
                <a:ext uri="{FF2B5EF4-FFF2-40B4-BE49-F238E27FC236}">
                  <a16:creationId xmlns:a16="http://schemas.microsoft.com/office/drawing/2014/main" id="{EE4438AD-CF0A-44D7-9B3E-5C0102497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3185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669D-ED9C-E69C-E382-5BDD5E9DA1FA}"/>
              </a:ext>
            </a:extLst>
          </p:cNvPr>
          <p:cNvSpPr>
            <a:spLocks noGrp="1"/>
          </p:cNvSpPr>
          <p:nvPr>
            <p:ph type="title"/>
          </p:nvPr>
        </p:nvSpPr>
        <p:spPr>
          <a:xfrm>
            <a:off x="525716" y="359687"/>
            <a:ext cx="10077557" cy="673984"/>
          </a:xfrm>
        </p:spPr>
        <p:txBody>
          <a:bodyPr/>
          <a:lstStyle/>
          <a:p>
            <a:r>
              <a:rPr lang="en-US" dirty="0"/>
              <a:t>Team Members</a:t>
            </a:r>
          </a:p>
        </p:txBody>
      </p:sp>
      <p:graphicFrame>
        <p:nvGraphicFramePr>
          <p:cNvPr id="4" name="Content Placeholder 3">
            <a:extLst>
              <a:ext uri="{FF2B5EF4-FFF2-40B4-BE49-F238E27FC236}">
                <a16:creationId xmlns:a16="http://schemas.microsoft.com/office/drawing/2014/main" id="{D25D68F9-7EA3-837A-EBF0-4CCDC7D4EDE8}"/>
              </a:ext>
            </a:extLst>
          </p:cNvPr>
          <p:cNvGraphicFramePr>
            <a:graphicFrameLocks noGrp="1"/>
          </p:cNvGraphicFramePr>
          <p:nvPr>
            <p:ph idx="1"/>
            <p:extLst>
              <p:ext uri="{D42A27DB-BD31-4B8C-83A1-F6EECF244321}">
                <p14:modId xmlns:p14="http://schemas.microsoft.com/office/powerpoint/2010/main" val="459821423"/>
              </p:ext>
            </p:extLst>
          </p:nvPr>
        </p:nvGraphicFramePr>
        <p:xfrm>
          <a:off x="525463" y="1331913"/>
          <a:ext cx="10077450" cy="4738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942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9C09CD0-FD18-F68B-7A18-A8C5B89888AE}"/>
              </a:ext>
            </a:extLst>
          </p:cNvPr>
          <p:cNvSpPr>
            <a:spLocks noGrp="1"/>
          </p:cNvSpPr>
          <p:nvPr>
            <p:ph type="title"/>
          </p:nvPr>
        </p:nvSpPr>
        <p:spPr>
          <a:xfrm>
            <a:off x="525717" y="787068"/>
            <a:ext cx="5566263" cy="1455091"/>
          </a:xfrm>
        </p:spPr>
        <p:txBody>
          <a:bodyPr>
            <a:normAutofit/>
          </a:bodyPr>
          <a:lstStyle/>
          <a:p>
            <a:r>
              <a:rPr lang="en-US" dirty="0"/>
              <a:t>Future Scope</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315CF866-D810-5DC9-96AF-F3E61A55DEDD}"/>
              </a:ext>
            </a:extLst>
          </p:cNvPr>
          <p:cNvSpPr>
            <a:spLocks noGrp="1"/>
          </p:cNvSpPr>
          <p:nvPr>
            <p:ph idx="1"/>
          </p:nvPr>
        </p:nvSpPr>
        <p:spPr>
          <a:xfrm>
            <a:off x="525717" y="2642558"/>
            <a:ext cx="6406824" cy="3274503"/>
          </a:xfrm>
        </p:spPr>
        <p:txBody>
          <a:bodyPr>
            <a:noAutofit/>
          </a:bodyPr>
          <a:lstStyle/>
          <a:p>
            <a:pPr marL="285750" indent="-285750">
              <a:lnSpc>
                <a:spcPct val="100000"/>
              </a:lnSpc>
              <a:buFont typeface="Arial" panose="020B0604020202020204" pitchFamily="34" charset="0"/>
              <a:buChar char="•"/>
            </a:pPr>
            <a:r>
              <a:rPr lang="en-US" sz="1800" dirty="0">
                <a:latin typeface="Helvetica" pitchFamily="2" charset="0"/>
              </a:rPr>
              <a:t>Incorporate additional datasets such as climate projections from NASA and NOAA to enhance predictive capabilities.</a:t>
            </a:r>
          </a:p>
          <a:p>
            <a:pPr marL="285750" indent="-285750">
              <a:lnSpc>
                <a:spcPct val="100000"/>
              </a:lnSpc>
              <a:buFont typeface="Arial" panose="020B0604020202020204" pitchFamily="34" charset="0"/>
              <a:buChar char="•"/>
            </a:pPr>
            <a:r>
              <a:rPr lang="en-US" sz="1800" dirty="0">
                <a:latin typeface="Helvetica" pitchFamily="2" charset="0"/>
              </a:rPr>
              <a:t>Include economic and demographic data to further analyze the socio-economic impacts of sea level rise.</a:t>
            </a:r>
          </a:p>
          <a:p>
            <a:pPr marL="285750" indent="-285750">
              <a:lnSpc>
                <a:spcPct val="100000"/>
              </a:lnSpc>
              <a:buFont typeface="Arial" panose="020B0604020202020204" pitchFamily="34" charset="0"/>
              <a:buChar char="•"/>
            </a:pPr>
            <a:r>
              <a:rPr lang="en-US" sz="1800" dirty="0">
                <a:latin typeface="Helvetica" pitchFamily="2" charset="0"/>
              </a:rPr>
              <a:t>Upgrade the dashboard for real-time data processing and alerts.</a:t>
            </a:r>
          </a:p>
          <a:p>
            <a:pPr marL="285750" indent="-285750">
              <a:lnSpc>
                <a:spcPct val="100000"/>
              </a:lnSpc>
              <a:buFont typeface="Arial" panose="020B0604020202020204" pitchFamily="34" charset="0"/>
              <a:buChar char="•"/>
            </a:pPr>
            <a:r>
              <a:rPr lang="en-US" sz="1800" dirty="0">
                <a:latin typeface="Helvetica" pitchFamily="2" charset="0"/>
              </a:rPr>
              <a:t>Collaborate with policymakers to integrate dashboard insights into national and regional planning documents.</a:t>
            </a:r>
          </a:p>
          <a:p>
            <a:pPr marL="285750" indent="-285750">
              <a:lnSpc>
                <a:spcPct val="100000"/>
              </a:lnSpc>
              <a:buFont typeface="Arial" panose="020B0604020202020204" pitchFamily="34" charset="0"/>
              <a:buChar char="•"/>
            </a:pPr>
            <a:r>
              <a:rPr lang="en-US" sz="1800" dirty="0">
                <a:latin typeface="Helvetica" pitchFamily="2" charset="0"/>
              </a:rPr>
              <a:t>Develop guidelines for infrastructure development and urban planning that consider long-term climate risks.</a:t>
            </a:r>
          </a:p>
          <a:p>
            <a:pPr marL="285750" indent="-285750">
              <a:lnSpc>
                <a:spcPct val="100000"/>
              </a:lnSpc>
              <a:buFont typeface="Arial" panose="020B0604020202020204" pitchFamily="34" charset="0"/>
              <a:buChar char="•"/>
            </a:pPr>
            <a:r>
              <a:rPr lang="en-US" sz="1800" dirty="0">
                <a:latin typeface="Helvetica" pitchFamily="2" charset="0"/>
              </a:rPr>
              <a:t>Regularly update the dashboard to reflect the latest research and data.</a:t>
            </a:r>
          </a:p>
          <a:p>
            <a:pPr>
              <a:lnSpc>
                <a:spcPct val="100000"/>
              </a:lnSpc>
            </a:pPr>
            <a:endParaRPr lang="en-US" sz="1800" dirty="0">
              <a:latin typeface="Helvetica" pitchFamily="2" charset="0"/>
            </a:endParaRPr>
          </a:p>
        </p:txBody>
      </p:sp>
      <p:pic>
        <p:nvPicPr>
          <p:cNvPr id="32" name="Picture 31" descr="Digital financial graphs in 3D">
            <a:extLst>
              <a:ext uri="{FF2B5EF4-FFF2-40B4-BE49-F238E27FC236}">
                <a16:creationId xmlns:a16="http://schemas.microsoft.com/office/drawing/2014/main" id="{9E986F27-C3C5-428E-3FBC-C32CE27DFC90}"/>
              </a:ext>
            </a:extLst>
          </p:cNvPr>
          <p:cNvPicPr>
            <a:picLocks noChangeAspect="1"/>
          </p:cNvPicPr>
          <p:nvPr/>
        </p:nvPicPr>
        <p:blipFill>
          <a:blip r:embed="rId2"/>
          <a:srcRect l="30712" r="5116" b="-2"/>
          <a:stretch/>
        </p:blipFill>
        <p:spPr>
          <a:xfrm>
            <a:off x="7187282" y="-11729"/>
            <a:ext cx="5004718" cy="6857990"/>
          </a:xfrm>
          <a:prstGeom prst="rect">
            <a:avLst/>
          </a:prstGeom>
        </p:spPr>
      </p:pic>
      <p:sp>
        <p:nvSpPr>
          <p:cNvPr id="48"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9537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9" name="Rectangle 2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3D black question marks with one yellow question mark">
            <a:extLst>
              <a:ext uri="{FF2B5EF4-FFF2-40B4-BE49-F238E27FC236}">
                <a16:creationId xmlns:a16="http://schemas.microsoft.com/office/drawing/2014/main" id="{FD9590FE-D0ED-5A75-DEFD-E5DE562EFA3F}"/>
              </a:ext>
            </a:extLst>
          </p:cNvPr>
          <p:cNvPicPr>
            <a:picLocks noChangeAspect="1"/>
          </p:cNvPicPr>
          <p:nvPr/>
        </p:nvPicPr>
        <p:blipFill>
          <a:blip r:embed="rId3">
            <a:alphaModFix amt="40000"/>
          </a:blip>
          <a:srcRect l="28998" r="6130"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6ADE8A45-6418-8266-C248-3980709BF4A7}"/>
              </a:ext>
            </a:extLst>
          </p:cNvPr>
          <p:cNvSpPr>
            <a:spLocks noGrp="1"/>
          </p:cNvSpPr>
          <p:nvPr>
            <p:ph type="title"/>
          </p:nvPr>
        </p:nvSpPr>
        <p:spPr>
          <a:xfrm>
            <a:off x="530351" y="1122363"/>
            <a:ext cx="7630931" cy="1978346"/>
          </a:xfrm>
        </p:spPr>
        <p:txBody>
          <a:bodyPr vert="horz" lIns="91440" tIns="45720" rIns="91440" bIns="45720" rtlCol="0" anchor="b">
            <a:normAutofit/>
          </a:bodyPr>
          <a:lstStyle/>
          <a:p>
            <a:r>
              <a:rPr lang="en-US" sz="4000" dirty="0">
                <a:solidFill>
                  <a:srgbClr val="FFFFFF"/>
                </a:solidFill>
              </a:rPr>
              <a:t>Questions?</a:t>
            </a:r>
          </a:p>
        </p:txBody>
      </p:sp>
      <p:grpSp>
        <p:nvGrpSpPr>
          <p:cNvPr id="3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2"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3"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4"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5"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9" name="Freeform: Shape 3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 name="Group 4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2" name="Freeform: Shape 4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3" name="Freeform: Shape 4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77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1"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7E5-104D-3EBE-748B-4850D53A4BC0}"/>
              </a:ext>
            </a:extLst>
          </p:cNvPr>
          <p:cNvSpPr>
            <a:spLocks noGrp="1"/>
          </p:cNvSpPr>
          <p:nvPr>
            <p:ph type="title"/>
          </p:nvPr>
        </p:nvSpPr>
        <p:spPr>
          <a:xfrm>
            <a:off x="525717" y="308113"/>
            <a:ext cx="10077557" cy="2594113"/>
          </a:xfrm>
        </p:spPr>
        <p:txBody>
          <a:bodyPr>
            <a:normAutofit fontScale="90000"/>
          </a:bodyPr>
          <a:lstStyle/>
          <a:p>
            <a:r>
              <a:rPr lang="en-US" dirty="0"/>
              <a:t>Partners: </a:t>
            </a:r>
            <a:r>
              <a:rPr lang="en-US" dirty="0">
                <a:solidFill>
                  <a:srgbClr val="634C43"/>
                </a:solidFill>
                <a:effectLst/>
              </a:rPr>
              <a:t>PUERTO RICO SCIENCE, TECHNOLOGY &amp; RESEARCH TRUST — CARIBBEAN CENTER</a:t>
            </a:r>
            <a:br>
              <a:rPr lang="en-US" dirty="0">
                <a:solidFill>
                  <a:srgbClr val="634C43"/>
                </a:solidFill>
                <a:effectLst/>
              </a:rPr>
            </a:br>
            <a:r>
              <a:rPr lang="en-US" dirty="0">
                <a:solidFill>
                  <a:srgbClr val="634C43"/>
                </a:solidFill>
                <a:effectLst/>
              </a:rPr>
              <a:t>FOR RISING SEAS</a:t>
            </a:r>
            <a:br>
              <a:rPr lang="en-US" dirty="0">
                <a:solidFill>
                  <a:srgbClr val="634C43"/>
                </a:solidFill>
                <a:effectLst/>
              </a:rPr>
            </a:br>
            <a:endParaRPr lang="en-US" dirty="0"/>
          </a:p>
        </p:txBody>
      </p:sp>
      <p:sp>
        <p:nvSpPr>
          <p:cNvPr id="3" name="Content Placeholder 2">
            <a:extLst>
              <a:ext uri="{FF2B5EF4-FFF2-40B4-BE49-F238E27FC236}">
                <a16:creationId xmlns:a16="http://schemas.microsoft.com/office/drawing/2014/main" id="{FED02986-C78A-FD99-37C3-13FA4E75912B}"/>
              </a:ext>
            </a:extLst>
          </p:cNvPr>
          <p:cNvSpPr>
            <a:spLocks noGrp="1"/>
          </p:cNvSpPr>
          <p:nvPr>
            <p:ph idx="1"/>
          </p:nvPr>
        </p:nvSpPr>
        <p:spPr/>
        <p:txBody>
          <a:bodyPr>
            <a:normAutofit lnSpcReduction="10000"/>
          </a:bodyPr>
          <a:lstStyle/>
          <a:p>
            <a:r>
              <a:rPr lang="en-US" sz="1800" dirty="0">
                <a:solidFill>
                  <a:srgbClr val="000000"/>
                </a:solidFill>
                <a:effectLst/>
                <a:latin typeface="Helvetica" pitchFamily="2" charset="0"/>
              </a:rPr>
              <a:t>The Puerto Rico Science, Technology &amp; Research Trust (PRSTRT) is a nonprofit organization established in 2004 under Public Law 214. Its primary mission is to foster innovation, promote the commercialization of technology, and create high-tech jobs in Puerto Rico. The Trust aims to advance the island's economy and improve the well-being of its citizens by investing in and facilitating the growth of science and technology sectors</a:t>
            </a:r>
          </a:p>
          <a:p>
            <a:r>
              <a:rPr lang="en-US" sz="1800" dirty="0">
                <a:latin typeface="Helvetica" pitchFamily="2" charset="0"/>
              </a:rPr>
              <a:t>The Caribbean Center for Rising Seas (CCRS), established in 2021 by the Puerto Rico Science, Technology &amp; Research Trust, focuses on preparing Puerto Rico and the Caribbean for flooding risks from storms, tides, and sea level rise. CCRS aims to position Puerto Rico as a leader in climate resilience by promoting adaptive design guidelines and Safe Advanced Flood Estimates (SAFE™) to enhance coastal planning and engineering. Collaborating with experts across architecture, engineering, finance, and law, CCRS ensures infrastructure is built to withstand future flooding challenges.</a:t>
            </a:r>
          </a:p>
          <a:p>
            <a:endParaRPr lang="en-US" sz="1600" dirty="0">
              <a:solidFill>
                <a:srgbClr val="000000"/>
              </a:solidFill>
              <a:effectLst/>
              <a:latin typeface="Helvetica" pitchFamily="2" charset="0"/>
            </a:endParaRPr>
          </a:p>
          <a:p>
            <a:endParaRPr lang="en-US" dirty="0"/>
          </a:p>
        </p:txBody>
      </p:sp>
      <p:pic>
        <p:nvPicPr>
          <p:cNvPr id="4" name="Picture 2" descr="Puerto Rico Science, Technology &amp; Research Trust">
            <a:extLst>
              <a:ext uri="{FF2B5EF4-FFF2-40B4-BE49-F238E27FC236}">
                <a16:creationId xmlns:a16="http://schemas.microsoft.com/office/drawing/2014/main" id="{B160122E-B9AF-21A9-229D-277D00A0A5C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46274" y="5748329"/>
            <a:ext cx="3080074" cy="95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3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892E76B-B38E-E7D2-2EED-32ADF0CE716E}"/>
              </a:ext>
            </a:extLst>
          </p:cNvPr>
          <p:cNvSpPr>
            <a:spLocks noGrp="1"/>
          </p:cNvSpPr>
          <p:nvPr>
            <p:ph type="title"/>
          </p:nvPr>
        </p:nvSpPr>
        <p:spPr>
          <a:xfrm>
            <a:off x="525717" y="787068"/>
            <a:ext cx="5566263" cy="1455091"/>
          </a:xfrm>
        </p:spPr>
        <p:txBody>
          <a:bodyPr>
            <a:normAutofit/>
          </a:bodyPr>
          <a:lstStyle/>
          <a:p>
            <a:r>
              <a:rPr lang="en-US" dirty="0"/>
              <a:t>Problem Statement and Context</a:t>
            </a:r>
          </a:p>
        </p:txBody>
      </p:sp>
      <p:sp>
        <p:nvSpPr>
          <p:cNvPr id="36" name="Freeform: Shape 35">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9CD4851-A7DF-9D99-AA2D-76E22E6EA6FD}"/>
              </a:ext>
            </a:extLst>
          </p:cNvPr>
          <p:cNvSpPr>
            <a:spLocks noGrp="1"/>
          </p:cNvSpPr>
          <p:nvPr>
            <p:ph idx="1"/>
          </p:nvPr>
        </p:nvSpPr>
        <p:spPr>
          <a:xfrm>
            <a:off x="525717" y="2796428"/>
            <a:ext cx="5566263" cy="2070784"/>
          </a:xfrm>
        </p:spPr>
        <p:txBody>
          <a:bodyPr>
            <a:normAutofit fontScale="25000" lnSpcReduction="20000"/>
          </a:bodyPr>
          <a:lstStyle/>
          <a:p>
            <a:pPr>
              <a:lnSpc>
                <a:spcPct val="100000"/>
              </a:lnSpc>
            </a:pPr>
            <a:r>
              <a:rPr lang="en-US" sz="6400" b="1" dirty="0">
                <a:latin typeface="Helvetica" pitchFamily="2" charset="0"/>
              </a:rPr>
              <a:t>Problem Statement: </a:t>
            </a:r>
            <a:r>
              <a:rPr lang="en-US" sz="6400" dirty="0">
                <a:latin typeface="Helvetica" pitchFamily="2" charset="0"/>
              </a:rPr>
              <a:t>In the context of Puerto Rico's vulnerability to natural hazards such as tsunamis, tornadoes, hurricanes, and coastal flooding, local governments face a critical challenge in prioritizing investments to safeguard public infrastructure. With limited resources, decision-makers must determine which public assets—such as hospitals, city halls, schools, law enforcement facilities, and water treatment plants—should receive priority for capital improvements and flood resilience investments.</a:t>
            </a:r>
          </a:p>
          <a:p>
            <a:pPr>
              <a:lnSpc>
                <a:spcPct val="100000"/>
              </a:lnSpc>
            </a:pPr>
            <a:endParaRPr lang="en-US" sz="1300" dirty="0"/>
          </a:p>
        </p:txBody>
      </p:sp>
      <p:pic>
        <p:nvPicPr>
          <p:cNvPr id="4" name="Picture 3" descr="A collage of several images of a hurricane&#10;&#10;Description automatically generated">
            <a:extLst>
              <a:ext uri="{FF2B5EF4-FFF2-40B4-BE49-F238E27FC236}">
                <a16:creationId xmlns:a16="http://schemas.microsoft.com/office/drawing/2014/main" id="{EB04638F-F4F5-862B-4F20-C4C53701EE78}"/>
              </a:ext>
            </a:extLst>
          </p:cNvPr>
          <p:cNvPicPr>
            <a:picLocks noChangeAspect="1"/>
          </p:cNvPicPr>
          <p:nvPr/>
        </p:nvPicPr>
        <p:blipFill>
          <a:blip r:embed="rId2"/>
          <a:srcRect l="5389" r="1735" b="-2"/>
          <a:stretch/>
        </p:blipFill>
        <p:spPr>
          <a:xfrm>
            <a:off x="6546277" y="-11152"/>
            <a:ext cx="5645723" cy="3434576"/>
          </a:xfrm>
          <a:prstGeom prst="rect">
            <a:avLst/>
          </a:prstGeom>
        </p:spPr>
      </p:pic>
      <p:pic>
        <p:nvPicPr>
          <p:cNvPr id="5" name="Picture 6" descr="Puerto Rico Flood Zone | Koordinates">
            <a:extLst>
              <a:ext uri="{FF2B5EF4-FFF2-40B4-BE49-F238E27FC236}">
                <a16:creationId xmlns:a16="http://schemas.microsoft.com/office/drawing/2014/main" id="{FC7229D4-D7B0-6145-7F35-3664781ED6E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l="3593" r="10108" b="-1"/>
          <a:stretch/>
        </p:blipFill>
        <p:spPr bwMode="auto">
          <a:xfrm>
            <a:off x="6546277" y="3423424"/>
            <a:ext cx="5645723" cy="3434576"/>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Shape 45">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4490" y="5522244"/>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8" name="Group 47">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9" name="Freeform: Shape 48">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9D119DB9-0DDC-D802-326D-A4ACB2454D6C}"/>
              </a:ext>
            </a:extLst>
          </p:cNvPr>
          <p:cNvSpPr txBox="1"/>
          <p:nvPr/>
        </p:nvSpPr>
        <p:spPr>
          <a:xfrm>
            <a:off x="4373217" y="2474843"/>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889E634F-65C4-B283-2453-BBC8478F11B7}"/>
              </a:ext>
            </a:extLst>
          </p:cNvPr>
          <p:cNvSpPr txBox="1"/>
          <p:nvPr/>
        </p:nvSpPr>
        <p:spPr>
          <a:xfrm>
            <a:off x="525717" y="4843873"/>
            <a:ext cx="5922259" cy="2092881"/>
          </a:xfrm>
          <a:prstGeom prst="rect">
            <a:avLst/>
          </a:prstGeom>
          <a:noFill/>
        </p:spPr>
        <p:txBody>
          <a:bodyPr wrap="square" rtlCol="0">
            <a:spAutoFit/>
          </a:bodyPr>
          <a:lstStyle/>
          <a:p>
            <a:r>
              <a:rPr lang="en-US" sz="1600" b="1" dirty="0">
                <a:latin typeface="Helvetica" pitchFamily="2" charset="0"/>
              </a:rPr>
              <a:t>Problem Context: </a:t>
            </a:r>
            <a:r>
              <a:rPr lang="en-US" sz="1600" dirty="0">
                <a:latin typeface="Helvetica" pitchFamily="2" charset="0"/>
              </a:rPr>
              <a:t>This project aims to develop an interactive data dashboard that provides a ranked list of public assets based on their exposure to natural hazards. The dashboard will empower policymakers by offering actionable insights, guiding more strategic and data-driven investments to enhance infrastructure resilience and optimize resource allocation for disaster preparedness.</a:t>
            </a:r>
          </a:p>
          <a:p>
            <a:endParaRPr lang="en-US" dirty="0"/>
          </a:p>
        </p:txBody>
      </p:sp>
    </p:spTree>
    <p:extLst>
      <p:ext uri="{BB962C8B-B14F-4D97-AF65-F5344CB8AC3E}">
        <p14:creationId xmlns:p14="http://schemas.microsoft.com/office/powerpoint/2010/main" val="284719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heckerboard(across)">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checkerboard(across)">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237103C-4D9F-94EA-9F04-E01A145AB01E}"/>
              </a:ext>
            </a:extLst>
          </p:cNvPr>
          <p:cNvSpPr>
            <a:spLocks noGrp="1"/>
          </p:cNvSpPr>
          <p:nvPr>
            <p:ph type="title"/>
          </p:nvPr>
        </p:nvSpPr>
        <p:spPr>
          <a:xfrm>
            <a:off x="525717" y="787068"/>
            <a:ext cx="4663649" cy="1455091"/>
          </a:xfrm>
        </p:spPr>
        <p:txBody>
          <a:bodyPr>
            <a:normAutofit/>
          </a:bodyPr>
          <a:lstStyle/>
          <a:p>
            <a:r>
              <a:rPr lang="en-US" dirty="0"/>
              <a:t>FEMA DATASET</a:t>
            </a:r>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D603FC8C-1F77-85BB-0EBB-26C6F61DEC61}"/>
              </a:ext>
            </a:extLst>
          </p:cNvPr>
          <p:cNvSpPr>
            <a:spLocks noGrp="1"/>
          </p:cNvSpPr>
          <p:nvPr>
            <p:ph idx="1"/>
          </p:nvPr>
        </p:nvSpPr>
        <p:spPr>
          <a:xfrm>
            <a:off x="6206157" y="469006"/>
            <a:ext cx="5642240" cy="5759516"/>
          </a:xfrm>
        </p:spPr>
        <p:txBody>
          <a:bodyPr>
            <a:noAutofit/>
          </a:bodyPr>
          <a:lstStyle/>
          <a:p>
            <a:pPr marR="0" lvl="0">
              <a:lnSpc>
                <a:spcPct val="107000"/>
              </a:lnSpc>
              <a:spcAft>
                <a:spcPts val="300"/>
              </a:spcAft>
              <a:buSzPts val="1000"/>
              <a:tabLst>
                <a:tab pos="457200" algn="l"/>
              </a:tabLst>
            </a:pPr>
            <a:r>
              <a:rPr lang="en-IN" sz="1600" b="1" dirty="0">
                <a:solidFill>
                  <a:srgbClr val="000000"/>
                </a:solidFill>
                <a:effectLst/>
                <a:latin typeface="Helvetica" pitchFamily="2" charset="0"/>
                <a:ea typeface="Calibri" panose="020F0502020204030204" pitchFamily="34" charset="0"/>
                <a:cs typeface="Calibri" panose="020F0502020204030204" pitchFamily="34" charset="0"/>
              </a:rPr>
              <a:t>Completeness</a:t>
            </a:r>
            <a:r>
              <a:rPr lang="en-IN" sz="1600" dirty="0">
                <a:solidFill>
                  <a:srgbClr val="000000"/>
                </a:solidFill>
                <a:effectLst/>
                <a:latin typeface="Helvetica" pitchFamily="2" charset="0"/>
                <a:ea typeface="Calibri" panose="020F0502020204030204" pitchFamily="34" charset="0"/>
                <a:cs typeface="Calibri" panose="020F0502020204030204" pitchFamily="34" charset="0"/>
              </a:rPr>
              <a:t>: High completeness; all major flood zones are covered for Puerto Rico, providing a comprehensive assessment of flood risks with prediction estimates provided till 2050.</a:t>
            </a:r>
            <a:endParaRPr lang="en-US" sz="16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R="0" lvl="0">
              <a:lnSpc>
                <a:spcPct val="107000"/>
              </a:lnSpc>
              <a:spcAft>
                <a:spcPts val="300"/>
              </a:spcAft>
              <a:buSzPts val="1000"/>
              <a:tabLst>
                <a:tab pos="457200" algn="l"/>
              </a:tabLst>
            </a:pPr>
            <a:r>
              <a:rPr lang="en-IN" sz="1600" b="1" dirty="0">
                <a:solidFill>
                  <a:srgbClr val="000000"/>
                </a:solidFill>
                <a:effectLst/>
                <a:latin typeface="Helvetica" pitchFamily="2" charset="0"/>
                <a:ea typeface="Calibri" panose="020F0502020204030204" pitchFamily="34" charset="0"/>
                <a:cs typeface="Calibri" panose="020F0502020204030204" pitchFamily="34" charset="0"/>
              </a:rPr>
              <a:t>Uniqueness</a:t>
            </a:r>
            <a:r>
              <a:rPr lang="en-IN" sz="1600" dirty="0">
                <a:solidFill>
                  <a:srgbClr val="000000"/>
                </a:solidFill>
                <a:effectLst/>
                <a:latin typeface="Helvetica" pitchFamily="2" charset="0"/>
                <a:ea typeface="Calibri" panose="020F0502020204030204" pitchFamily="34" charset="0"/>
                <a:cs typeface="Calibri" panose="020F0502020204030204" pitchFamily="34" charset="0"/>
              </a:rPr>
              <a:t>: Unique geographic features without duplication, as each flood zone is represented distinctly.</a:t>
            </a:r>
            <a:endParaRPr lang="en-US" sz="16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R="0" lvl="0">
              <a:lnSpc>
                <a:spcPct val="107000"/>
              </a:lnSpc>
              <a:spcAft>
                <a:spcPts val="300"/>
              </a:spcAft>
              <a:buSzPts val="1000"/>
              <a:tabLst>
                <a:tab pos="457200" algn="l"/>
              </a:tabLst>
            </a:pPr>
            <a:r>
              <a:rPr lang="en-IN" sz="1600" b="1" dirty="0">
                <a:solidFill>
                  <a:srgbClr val="000000"/>
                </a:solidFill>
                <a:effectLst/>
                <a:latin typeface="Helvetica" pitchFamily="2" charset="0"/>
                <a:ea typeface="Calibri" panose="020F0502020204030204" pitchFamily="34" charset="0"/>
                <a:cs typeface="Calibri" panose="020F0502020204030204" pitchFamily="34" charset="0"/>
              </a:rPr>
              <a:t>Accuracy</a:t>
            </a:r>
            <a:r>
              <a:rPr lang="en-IN" sz="1600" dirty="0">
                <a:solidFill>
                  <a:srgbClr val="000000"/>
                </a:solidFill>
                <a:effectLst/>
                <a:latin typeface="Helvetica" pitchFamily="2" charset="0"/>
                <a:ea typeface="Calibri" panose="020F0502020204030204" pitchFamily="34" charset="0"/>
                <a:cs typeface="Calibri" panose="020F0502020204030204" pitchFamily="34" charset="0"/>
              </a:rPr>
              <a:t>: As FEMA’s data is sporadically updated and validated by federal standards it is not a highly accurate data sources due to which it has been validation through data available in NOAA.</a:t>
            </a:r>
            <a:endParaRPr lang="en-US" sz="16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R="0" lvl="0">
              <a:lnSpc>
                <a:spcPct val="107000"/>
              </a:lnSpc>
              <a:spcAft>
                <a:spcPts val="300"/>
              </a:spcAft>
              <a:buSzPts val="1000"/>
              <a:tabLst>
                <a:tab pos="457200" algn="l"/>
              </a:tabLst>
            </a:pPr>
            <a:r>
              <a:rPr lang="en-IN" sz="1600" b="1" dirty="0">
                <a:solidFill>
                  <a:srgbClr val="000000"/>
                </a:solidFill>
                <a:effectLst/>
                <a:latin typeface="Helvetica" pitchFamily="2" charset="0"/>
                <a:ea typeface="Calibri" panose="020F0502020204030204" pitchFamily="34" charset="0"/>
                <a:cs typeface="Calibri" panose="020F0502020204030204" pitchFamily="34" charset="0"/>
              </a:rPr>
              <a:t>Atomicity</a:t>
            </a:r>
            <a:r>
              <a:rPr lang="en-IN" sz="1600" dirty="0">
                <a:solidFill>
                  <a:srgbClr val="000000"/>
                </a:solidFill>
                <a:effectLst/>
                <a:latin typeface="Helvetica" pitchFamily="2" charset="0"/>
                <a:ea typeface="Calibri" panose="020F0502020204030204" pitchFamily="34" charset="0"/>
                <a:cs typeface="Calibri" panose="020F0502020204030204" pitchFamily="34" charset="0"/>
              </a:rPr>
              <a:t>: With each flood zone classified independently, each data point represents a distinct hazard level.</a:t>
            </a:r>
            <a:endParaRPr lang="en-US" sz="16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R="0" lvl="0">
              <a:lnSpc>
                <a:spcPct val="107000"/>
              </a:lnSpc>
              <a:spcAft>
                <a:spcPts val="300"/>
              </a:spcAft>
              <a:buSzPts val="1000"/>
              <a:tabLst>
                <a:tab pos="457200" algn="l"/>
              </a:tabLst>
            </a:pPr>
            <a:r>
              <a:rPr lang="en-IN" sz="1600" b="1" dirty="0">
                <a:solidFill>
                  <a:srgbClr val="000000"/>
                </a:solidFill>
                <a:effectLst/>
                <a:latin typeface="Helvetica" pitchFamily="2" charset="0"/>
                <a:ea typeface="Calibri" panose="020F0502020204030204" pitchFamily="34" charset="0"/>
                <a:cs typeface="Calibri" panose="020F0502020204030204" pitchFamily="34" charset="0"/>
              </a:rPr>
              <a:t>Conformity</a:t>
            </a:r>
            <a:r>
              <a:rPr lang="en-IN" sz="1600" dirty="0">
                <a:solidFill>
                  <a:srgbClr val="000000"/>
                </a:solidFill>
                <a:effectLst/>
                <a:latin typeface="Helvetica" pitchFamily="2" charset="0"/>
                <a:ea typeface="Calibri" panose="020F0502020204030204" pitchFamily="34" charset="0"/>
                <a:cs typeface="Calibri" panose="020F0502020204030204" pitchFamily="34" charset="0"/>
              </a:rPr>
              <a:t>: Consistent with federal flood zone classifications, enabling integration with other standardized datasets.</a:t>
            </a:r>
            <a:endParaRPr lang="en-US" sz="16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R="0" lvl="0">
              <a:lnSpc>
                <a:spcPct val="107000"/>
              </a:lnSpc>
              <a:spcAft>
                <a:spcPts val="300"/>
              </a:spcAft>
              <a:buSzPts val="1000"/>
              <a:tabLst>
                <a:tab pos="457200" algn="l"/>
              </a:tabLst>
            </a:pPr>
            <a:r>
              <a:rPr lang="en-IN" sz="1600" b="1" dirty="0">
                <a:solidFill>
                  <a:srgbClr val="000000"/>
                </a:solidFill>
                <a:effectLst/>
                <a:latin typeface="Helvetica" pitchFamily="2" charset="0"/>
                <a:ea typeface="Calibri" panose="020F0502020204030204" pitchFamily="34" charset="0"/>
                <a:cs typeface="Calibri" panose="020F0502020204030204" pitchFamily="34" charset="0"/>
              </a:rPr>
              <a:t>Overall Quality</a:t>
            </a:r>
            <a:r>
              <a:rPr lang="en-IN" sz="1600" dirty="0">
                <a:solidFill>
                  <a:srgbClr val="000000"/>
                </a:solidFill>
                <a:effectLst/>
                <a:latin typeface="Helvetica" pitchFamily="2" charset="0"/>
                <a:ea typeface="Calibri" panose="020F0502020204030204" pitchFamily="34" charset="0"/>
                <a:cs typeface="Calibri" panose="020F0502020204030204" pitchFamily="34" charset="0"/>
              </a:rPr>
              <a:t>: Average quality; FEMA’s authoritative data supports reliable risk assessments for Puerto Rican infrastructure.</a:t>
            </a:r>
            <a:endParaRPr lang="en-US" sz="16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a:lnSpc>
                <a:spcPct val="100000"/>
              </a:lnSpc>
            </a:pPr>
            <a:endParaRPr lang="en-US" sz="1400" dirty="0"/>
          </a:p>
        </p:txBody>
      </p:sp>
      <p:pic>
        <p:nvPicPr>
          <p:cNvPr id="4" name="Picture 3" descr="A screenshot of a computer&#10;&#10;Description automatically generated">
            <a:extLst>
              <a:ext uri="{FF2B5EF4-FFF2-40B4-BE49-F238E27FC236}">
                <a16:creationId xmlns:a16="http://schemas.microsoft.com/office/drawing/2014/main" id="{0BDC2524-A2AD-405D-A856-4CEACF4C9C7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6501" y="2845610"/>
            <a:ext cx="5660211" cy="2547094"/>
          </a:xfrm>
          <a:prstGeom prst="rect">
            <a:avLst/>
          </a:prstGeom>
        </p:spPr>
      </p:pic>
      <p:sp>
        <p:nvSpPr>
          <p:cNvPr id="56"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7" name="Group 56">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8"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4"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7274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par>
                                <p:cTn id="13" presetID="18" presetClass="entr" presetSubtype="12"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strips(downLeft)">
                                      <p:cBhvr>
                                        <p:cTn id="15" dur="500"/>
                                        <p:tgtEl>
                                          <p:spTgt spid="3">
                                            <p:txEl>
                                              <p:pRg st="1" end="1"/>
                                            </p:txEl>
                                          </p:spTgt>
                                        </p:tgtEl>
                                      </p:cBhvr>
                                    </p:animEffect>
                                  </p:childTnLst>
                                </p:cTn>
                              </p:par>
                              <p:par>
                                <p:cTn id="16" presetID="18" presetClass="entr" presetSubtype="12"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strips(downLeft)">
                                      <p:cBhvr>
                                        <p:cTn id="18" dur="500"/>
                                        <p:tgtEl>
                                          <p:spTgt spid="3">
                                            <p:txEl>
                                              <p:pRg st="2" end="2"/>
                                            </p:txEl>
                                          </p:spTgt>
                                        </p:tgtEl>
                                      </p:cBhvr>
                                    </p:animEffect>
                                  </p:childTnLst>
                                </p:cTn>
                              </p:par>
                              <p:par>
                                <p:cTn id="19" presetID="18" presetClass="entr" presetSubtype="12"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strips(downLeft)">
                                      <p:cBhvr>
                                        <p:cTn id="21" dur="500"/>
                                        <p:tgtEl>
                                          <p:spTgt spid="3">
                                            <p:txEl>
                                              <p:pRg st="3" end="3"/>
                                            </p:txEl>
                                          </p:spTgt>
                                        </p:tgtEl>
                                      </p:cBhvr>
                                    </p:animEffect>
                                  </p:childTnLst>
                                </p:cTn>
                              </p:par>
                              <p:par>
                                <p:cTn id="22" presetID="18" presetClass="entr" presetSubtype="12"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strips(downLeft)">
                                      <p:cBhvr>
                                        <p:cTn id="24" dur="500"/>
                                        <p:tgtEl>
                                          <p:spTgt spid="3">
                                            <p:txEl>
                                              <p:pRg st="4" end="4"/>
                                            </p:txEl>
                                          </p:spTgt>
                                        </p:tgtEl>
                                      </p:cBhvr>
                                    </p:animEffect>
                                  </p:childTnLst>
                                </p:cTn>
                              </p:par>
                              <p:par>
                                <p:cTn id="25" presetID="18" presetClass="entr" presetSubtype="12"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strips(downLeft)">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3C203-2047-26DD-6F9C-D109F0CE4E0C}"/>
              </a:ext>
            </a:extLst>
          </p:cNvPr>
          <p:cNvSpPr>
            <a:spLocks noGrp="1"/>
          </p:cNvSpPr>
          <p:nvPr>
            <p:ph type="title"/>
          </p:nvPr>
        </p:nvSpPr>
        <p:spPr/>
        <p:txBody>
          <a:bodyPr/>
          <a:lstStyle/>
          <a:p>
            <a:r>
              <a:rPr lang="en-US" dirty="0"/>
              <a:t>Internal Datasets - PRSTRT</a:t>
            </a:r>
          </a:p>
        </p:txBody>
      </p:sp>
      <p:sp>
        <p:nvSpPr>
          <p:cNvPr id="3" name="Content Placeholder 2">
            <a:extLst>
              <a:ext uri="{FF2B5EF4-FFF2-40B4-BE49-F238E27FC236}">
                <a16:creationId xmlns:a16="http://schemas.microsoft.com/office/drawing/2014/main" id="{7EAE3265-FC05-4B6E-F92C-FD74CD221A68}"/>
              </a:ext>
            </a:extLst>
          </p:cNvPr>
          <p:cNvSpPr>
            <a:spLocks noGrp="1"/>
          </p:cNvSpPr>
          <p:nvPr>
            <p:ph idx="1"/>
          </p:nvPr>
        </p:nvSpPr>
        <p:spPr>
          <a:xfrm>
            <a:off x="432951" y="2482129"/>
            <a:ext cx="10077557" cy="4104202"/>
          </a:xfrm>
        </p:spPr>
        <p:txBody>
          <a:bodyPr>
            <a:normAutofit fontScale="25000" lnSpcReduction="20000"/>
          </a:bodyPr>
          <a:lstStyle/>
          <a:p>
            <a:pPr marL="342900" marR="0" lvl="0" indent="-342900">
              <a:lnSpc>
                <a:spcPct val="107000"/>
              </a:lnSpc>
              <a:spcAft>
                <a:spcPts val="300"/>
              </a:spcAft>
              <a:buSzPts val="1000"/>
              <a:buFont typeface="Symbol" pitchFamily="2" charset="2"/>
              <a:buChar char=""/>
              <a:tabLst>
                <a:tab pos="457200" algn="l"/>
              </a:tabLst>
            </a:pPr>
            <a:r>
              <a:rPr lang="en-IN" sz="8000" b="1" dirty="0">
                <a:solidFill>
                  <a:srgbClr val="000000"/>
                </a:solidFill>
                <a:effectLst/>
                <a:latin typeface="Helvetica" pitchFamily="2" charset="0"/>
                <a:ea typeface="Calibri" panose="020F0502020204030204" pitchFamily="34" charset="0"/>
                <a:cs typeface="Calibri" panose="020F0502020204030204" pitchFamily="34" charset="0"/>
              </a:rPr>
              <a:t>Completeness</a:t>
            </a:r>
            <a:r>
              <a:rPr lang="en-IN" sz="8000" dirty="0">
                <a:solidFill>
                  <a:srgbClr val="000000"/>
                </a:solidFill>
                <a:effectLst/>
                <a:latin typeface="Helvetica" pitchFamily="2" charset="0"/>
                <a:ea typeface="Calibri" panose="020F0502020204030204" pitchFamily="34" charset="0"/>
                <a:cs typeface="Calibri" panose="020F0502020204030204" pitchFamily="34" charset="0"/>
              </a:rPr>
              <a:t>: High completeness, covering critical infrastructure details like </a:t>
            </a:r>
            <a:r>
              <a:rPr lang="en-IN" sz="8000" dirty="0">
                <a:solidFill>
                  <a:srgbClr val="000000"/>
                </a:solidFill>
                <a:latin typeface="Helvetica" pitchFamily="2" charset="0"/>
                <a:ea typeface="Calibri" panose="020F0502020204030204" pitchFamily="34" charset="0"/>
                <a:cs typeface="Calibri" panose="020F0502020204030204" pitchFamily="34" charset="0"/>
              </a:rPr>
              <a:t>longitude, latitude and elevation level </a:t>
            </a:r>
            <a:r>
              <a:rPr lang="en-IN" sz="8000" dirty="0">
                <a:solidFill>
                  <a:srgbClr val="000000"/>
                </a:solidFill>
                <a:effectLst/>
                <a:latin typeface="Helvetica" pitchFamily="2" charset="0"/>
                <a:ea typeface="Calibri" panose="020F0502020204030204" pitchFamily="34" charset="0"/>
                <a:cs typeface="Calibri" panose="020F0502020204030204" pitchFamily="34" charset="0"/>
              </a:rPr>
              <a:t>specific to Puerto Rico.</a:t>
            </a:r>
            <a:endParaRPr lang="en-US" sz="80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L="342900" marR="0" lvl="0" indent="-342900">
              <a:lnSpc>
                <a:spcPct val="107000"/>
              </a:lnSpc>
              <a:spcAft>
                <a:spcPts val="300"/>
              </a:spcAft>
              <a:buSzPts val="1000"/>
              <a:buFont typeface="Symbol" pitchFamily="2" charset="2"/>
              <a:buChar char=""/>
              <a:tabLst>
                <a:tab pos="457200" algn="l"/>
              </a:tabLst>
            </a:pPr>
            <a:r>
              <a:rPr lang="en-IN" sz="8000" b="1" dirty="0">
                <a:solidFill>
                  <a:srgbClr val="000000"/>
                </a:solidFill>
                <a:effectLst/>
                <a:latin typeface="Helvetica" pitchFamily="2" charset="0"/>
                <a:ea typeface="Calibri" panose="020F0502020204030204" pitchFamily="34" charset="0"/>
                <a:cs typeface="Calibri" panose="020F0502020204030204" pitchFamily="34" charset="0"/>
              </a:rPr>
              <a:t>Uniqueness</a:t>
            </a:r>
            <a:r>
              <a:rPr lang="en-IN" sz="8000" dirty="0">
                <a:solidFill>
                  <a:srgbClr val="000000"/>
                </a:solidFill>
                <a:effectLst/>
                <a:latin typeface="Helvetica" pitchFamily="2" charset="0"/>
                <a:ea typeface="Calibri" panose="020F0502020204030204" pitchFamily="34" charset="0"/>
                <a:cs typeface="Calibri" panose="020F0502020204030204" pitchFamily="34" charset="0"/>
              </a:rPr>
              <a:t>: Maintains uniqueness, with each infrastructure asset distinctly represented, avoiding duplication.</a:t>
            </a:r>
            <a:endParaRPr lang="en-US" sz="80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L="342900" marR="0" lvl="0" indent="-342900">
              <a:lnSpc>
                <a:spcPct val="107000"/>
              </a:lnSpc>
              <a:spcAft>
                <a:spcPts val="300"/>
              </a:spcAft>
              <a:buSzPts val="1000"/>
              <a:buFont typeface="Symbol" pitchFamily="2" charset="2"/>
              <a:buChar char=""/>
              <a:tabLst>
                <a:tab pos="457200" algn="l"/>
              </a:tabLst>
            </a:pPr>
            <a:r>
              <a:rPr lang="en-IN" sz="8000" b="1" dirty="0">
                <a:solidFill>
                  <a:srgbClr val="000000"/>
                </a:solidFill>
                <a:effectLst/>
                <a:latin typeface="Helvetica" pitchFamily="2" charset="0"/>
                <a:ea typeface="Calibri" panose="020F0502020204030204" pitchFamily="34" charset="0"/>
                <a:cs typeface="Calibri" panose="020F0502020204030204" pitchFamily="34" charset="0"/>
              </a:rPr>
              <a:t>Accuracy</a:t>
            </a:r>
            <a:r>
              <a:rPr lang="en-IN" sz="8000" dirty="0">
                <a:solidFill>
                  <a:srgbClr val="000000"/>
                </a:solidFill>
                <a:effectLst/>
                <a:latin typeface="Helvetica" pitchFamily="2" charset="0"/>
                <a:ea typeface="Calibri" panose="020F0502020204030204" pitchFamily="34" charset="0"/>
                <a:cs typeface="Calibri" panose="020F0502020204030204" pitchFamily="34" charset="0"/>
              </a:rPr>
              <a:t>: High accuracy, particularly useful due to local agency verification; some entries may need supplemental detail.</a:t>
            </a:r>
            <a:endParaRPr lang="en-US" sz="80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L="342900" marR="0" lvl="0" indent="-342900">
              <a:lnSpc>
                <a:spcPct val="107000"/>
              </a:lnSpc>
              <a:spcAft>
                <a:spcPts val="300"/>
              </a:spcAft>
              <a:buSzPts val="1000"/>
              <a:buFont typeface="Symbol" pitchFamily="2" charset="2"/>
              <a:buChar char=""/>
              <a:tabLst>
                <a:tab pos="457200" algn="l"/>
              </a:tabLst>
            </a:pPr>
            <a:r>
              <a:rPr lang="en-IN" sz="8000" b="1" dirty="0">
                <a:solidFill>
                  <a:srgbClr val="000000"/>
                </a:solidFill>
                <a:effectLst/>
                <a:latin typeface="Helvetica" pitchFamily="2" charset="0"/>
                <a:ea typeface="Calibri" panose="020F0502020204030204" pitchFamily="34" charset="0"/>
                <a:cs typeface="Calibri" panose="020F0502020204030204" pitchFamily="34" charset="0"/>
              </a:rPr>
              <a:t>Atomicity</a:t>
            </a:r>
            <a:r>
              <a:rPr lang="en-IN" sz="8000" dirty="0">
                <a:solidFill>
                  <a:srgbClr val="000000"/>
                </a:solidFill>
                <a:effectLst/>
                <a:latin typeface="Helvetica" pitchFamily="2" charset="0"/>
                <a:ea typeface="Calibri" panose="020F0502020204030204" pitchFamily="34" charset="0"/>
                <a:cs typeface="Calibri" panose="020F0502020204030204" pitchFamily="34" charset="0"/>
              </a:rPr>
              <a:t>: Strong atomicity, with individual attributes for each asset allowing precise vulnerability assessments.</a:t>
            </a:r>
            <a:endParaRPr lang="en-US" sz="80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L="342900" marR="0" lvl="0" indent="-342900">
              <a:lnSpc>
                <a:spcPct val="107000"/>
              </a:lnSpc>
              <a:spcAft>
                <a:spcPts val="300"/>
              </a:spcAft>
              <a:buSzPts val="1000"/>
              <a:buFont typeface="Symbol" pitchFamily="2" charset="2"/>
              <a:buChar char=""/>
              <a:tabLst>
                <a:tab pos="457200" algn="l"/>
              </a:tabLst>
            </a:pPr>
            <a:r>
              <a:rPr lang="en-IN" sz="8000" b="1" dirty="0">
                <a:solidFill>
                  <a:srgbClr val="000000"/>
                </a:solidFill>
                <a:effectLst/>
                <a:latin typeface="Helvetica" pitchFamily="2" charset="0"/>
                <a:ea typeface="Calibri" panose="020F0502020204030204" pitchFamily="34" charset="0"/>
                <a:cs typeface="Calibri" panose="020F0502020204030204" pitchFamily="34" charset="0"/>
              </a:rPr>
              <a:t>Conformity</a:t>
            </a:r>
            <a:r>
              <a:rPr lang="en-IN" sz="8000" dirty="0">
                <a:solidFill>
                  <a:srgbClr val="000000"/>
                </a:solidFill>
                <a:effectLst/>
                <a:latin typeface="Helvetica" pitchFamily="2" charset="0"/>
                <a:ea typeface="Calibri" panose="020F0502020204030204" pitchFamily="34" charset="0"/>
                <a:cs typeface="Calibri" panose="020F0502020204030204" pitchFamily="34" charset="0"/>
              </a:rPr>
              <a:t>: Conforms to local data standards, ensuring seamless integration with related datasets.</a:t>
            </a:r>
            <a:endParaRPr lang="en-US" sz="8000" dirty="0">
              <a:solidFill>
                <a:srgbClr val="000000"/>
              </a:solidFill>
              <a:effectLst/>
              <a:latin typeface="Helvetica" pitchFamily="2" charset="0"/>
              <a:ea typeface="Calibri" panose="020F0502020204030204" pitchFamily="34" charset="0"/>
              <a:cs typeface="Times New Roman" panose="02020603050405020304" pitchFamily="18" charset="0"/>
            </a:endParaRPr>
          </a:p>
          <a:p>
            <a:pPr marL="342900" marR="0" lvl="0" indent="-342900">
              <a:lnSpc>
                <a:spcPct val="107000"/>
              </a:lnSpc>
              <a:spcAft>
                <a:spcPts val="300"/>
              </a:spcAft>
              <a:buSzPts val="1000"/>
              <a:buFont typeface="Symbol" pitchFamily="2" charset="2"/>
              <a:buChar char=""/>
              <a:tabLst>
                <a:tab pos="457200" algn="l"/>
              </a:tabLst>
            </a:pPr>
            <a:r>
              <a:rPr lang="en-IN" sz="8000" b="1" dirty="0">
                <a:solidFill>
                  <a:srgbClr val="000000"/>
                </a:solidFill>
                <a:effectLst/>
                <a:latin typeface="Helvetica" pitchFamily="2" charset="0"/>
                <a:ea typeface="Calibri" panose="020F0502020204030204" pitchFamily="34" charset="0"/>
                <a:cs typeface="Calibri" panose="020F0502020204030204" pitchFamily="34" charset="0"/>
              </a:rPr>
              <a:t>Overall Quality</a:t>
            </a:r>
            <a:r>
              <a:rPr lang="en-IN" sz="8000" dirty="0">
                <a:solidFill>
                  <a:srgbClr val="000000"/>
                </a:solidFill>
                <a:effectLst/>
                <a:latin typeface="Helvetica" pitchFamily="2" charset="0"/>
                <a:ea typeface="Calibri" panose="020F0502020204030204" pitchFamily="34" charset="0"/>
                <a:cs typeface="Calibri" panose="020F0502020204030204" pitchFamily="34" charset="0"/>
              </a:rPr>
              <a:t>: Excellent quality; the internal dataset is reliable and essential for specific infrastructure insights tailored to Puerto Rico.</a:t>
            </a:r>
            <a:endParaRPr lang="en-US" sz="8000" dirty="0">
              <a:solidFill>
                <a:srgbClr val="000000"/>
              </a:solidFill>
              <a:effectLst/>
              <a:latin typeface="Helvetica" pitchFamily="2"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2539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F2FBC7B-A73A-97E7-42DB-94171950BD48}"/>
              </a:ext>
            </a:extLst>
          </p:cNvPr>
          <p:cNvSpPr>
            <a:spLocks noGrp="1"/>
          </p:cNvSpPr>
          <p:nvPr>
            <p:ph type="title"/>
          </p:nvPr>
        </p:nvSpPr>
        <p:spPr>
          <a:xfrm>
            <a:off x="525717" y="787068"/>
            <a:ext cx="4663649" cy="1455091"/>
          </a:xfrm>
        </p:spPr>
        <p:txBody>
          <a:bodyPr>
            <a:normAutofit/>
          </a:bodyPr>
          <a:lstStyle/>
          <a:p>
            <a:r>
              <a:rPr lang="en-US" dirty="0"/>
              <a:t>Internal Data 1:</a:t>
            </a:r>
          </a:p>
        </p:txBody>
      </p:sp>
      <p:sp>
        <p:nvSpPr>
          <p:cNvPr id="59" name="Freeform: Shape 3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573EE42C-67B1-043C-E619-E5CA4AC61731}"/>
              </a:ext>
            </a:extLst>
          </p:cNvPr>
          <p:cNvSpPr>
            <a:spLocks noGrp="1"/>
          </p:cNvSpPr>
          <p:nvPr>
            <p:ph idx="1"/>
          </p:nvPr>
        </p:nvSpPr>
        <p:spPr>
          <a:xfrm>
            <a:off x="6872270" y="1214445"/>
            <a:ext cx="4663649" cy="4307639"/>
          </a:xfrm>
        </p:spPr>
        <p:txBody>
          <a:bodyPr>
            <a:noAutofit/>
          </a:bodyPr>
          <a:lstStyle/>
          <a:p>
            <a:pPr>
              <a:lnSpc>
                <a:spcPct val="100000"/>
              </a:lnSpc>
            </a:pPr>
            <a:r>
              <a:rPr lang="en-US" dirty="0">
                <a:latin typeface="Helvetica" pitchFamily="2" charset="0"/>
              </a:rPr>
              <a:t>This dataset provides information on critical infrastructure in Puerto Rico, mapping out assets like airports, schools, substations, hospitals, and more, and their projected exposure to rising sea levels.</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Helvetica" pitchFamily="2" charset="0"/>
                <a:ea typeface="ＭＳ Ｐゴシック" charset="0"/>
              </a:rPr>
              <a:t>Importance:</a:t>
            </a: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Helvetica" pitchFamily="2" charset="0"/>
                <a:ea typeface="ＭＳ Ｐゴシック" charset="0"/>
              </a:rPr>
              <a:t>Risk Assessment</a:t>
            </a: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Helvetica" pitchFamily="2" charset="0"/>
                <a:ea typeface="ＭＳ Ｐゴシック" charset="0"/>
              </a:rPr>
              <a:t>Infrastructure Vulnerability Mapping</a:t>
            </a: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Helvetica" pitchFamily="2" charset="0"/>
                <a:ea typeface="ＭＳ Ｐゴシック" charset="0"/>
              </a:rPr>
              <a:t>Critical Decision-Making for Emergency Response</a:t>
            </a: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b="0" i="0" u="none" strike="noStrike" kern="1200" cap="none" spc="0" normalizeH="0" baseline="0" noProof="0" dirty="0">
                <a:ln>
                  <a:noFill/>
                </a:ln>
                <a:effectLst/>
                <a:uLnTx/>
                <a:uFillTx/>
                <a:latin typeface="Helvetica" pitchFamily="2" charset="0"/>
                <a:ea typeface="ＭＳ Ｐゴシック" charset="0"/>
              </a:rPr>
              <a:t>Climate Change Adaptation Planning</a:t>
            </a:r>
            <a:endParaRPr kumimoji="0" lang="en-US" b="0" i="0" u="none" strike="noStrike" kern="1200" cap="none" spc="0" normalizeH="0" baseline="0" noProof="0" dirty="0">
              <a:ln>
                <a:noFill/>
              </a:ln>
              <a:effectLst/>
              <a:uLnTx/>
              <a:uFillTx/>
              <a:latin typeface="Helvetica" pitchFamily="2" charset="0"/>
              <a:ea typeface="ＭＳ Ｐゴシック" charset="0"/>
            </a:endParaRP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b="0" i="0" u="none" strike="noStrike" kern="1200" cap="none" spc="0" normalizeH="0" baseline="0" noProof="0" dirty="0">
                <a:ln>
                  <a:noFill/>
                </a:ln>
                <a:effectLst/>
                <a:uLnTx/>
                <a:uFillTx/>
                <a:latin typeface="Helvetica" pitchFamily="2" charset="0"/>
                <a:ea typeface="ＭＳ Ｐゴシック" charset="0"/>
              </a:rPr>
              <a:t>Resource Allocation</a:t>
            </a:r>
          </a:p>
          <a:p>
            <a:pPr>
              <a:lnSpc>
                <a:spcPct val="100000"/>
              </a:lnSpc>
            </a:pPr>
            <a:endParaRPr lang="en-US" dirty="0">
              <a:latin typeface="Helvetica" pitchFamily="2" charset="0"/>
            </a:endParaRPr>
          </a:p>
        </p:txBody>
      </p:sp>
      <p:sp>
        <p:nvSpPr>
          <p:cNvPr id="66" name="Freeform: Shape 46">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7" name="Group 66">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8" name="Freeform: Shape 49">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9" name="Freeform: Shape 50">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0" name="Freeform: Shape 51">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2"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4" name="Freeform: Shape 55">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7C556483-9EB4-4AA6-BC4F-1016AEC8C0AE}"/>
              </a:ext>
            </a:extLst>
          </p:cNvPr>
          <p:cNvGraphicFramePr>
            <a:graphicFrameLocks noGrp="1"/>
          </p:cNvGraphicFramePr>
          <p:nvPr>
            <p:extLst>
              <p:ext uri="{D42A27DB-BD31-4B8C-83A1-F6EECF244321}">
                <p14:modId xmlns:p14="http://schemas.microsoft.com/office/powerpoint/2010/main" val="2913129529"/>
              </p:ext>
            </p:extLst>
          </p:nvPr>
        </p:nvGraphicFramePr>
        <p:xfrm>
          <a:off x="424050" y="2764727"/>
          <a:ext cx="5660214" cy="3702229"/>
        </p:xfrm>
        <a:graphic>
          <a:graphicData uri="http://schemas.openxmlformats.org/drawingml/2006/table">
            <a:tbl>
              <a:tblPr firstRow="1" bandRow="1">
                <a:tableStyleId>{5C22544A-7EE6-4342-B048-85BDC9FD1C3A}</a:tableStyleId>
              </a:tblPr>
              <a:tblGrid>
                <a:gridCol w="1002842">
                  <a:extLst>
                    <a:ext uri="{9D8B030D-6E8A-4147-A177-3AD203B41FA5}">
                      <a16:colId xmlns:a16="http://schemas.microsoft.com/office/drawing/2014/main" val="245651434"/>
                    </a:ext>
                  </a:extLst>
                </a:gridCol>
                <a:gridCol w="659602">
                  <a:extLst>
                    <a:ext uri="{9D8B030D-6E8A-4147-A177-3AD203B41FA5}">
                      <a16:colId xmlns:a16="http://schemas.microsoft.com/office/drawing/2014/main" val="1126624120"/>
                    </a:ext>
                  </a:extLst>
                </a:gridCol>
                <a:gridCol w="1770275">
                  <a:extLst>
                    <a:ext uri="{9D8B030D-6E8A-4147-A177-3AD203B41FA5}">
                      <a16:colId xmlns:a16="http://schemas.microsoft.com/office/drawing/2014/main" val="3543026328"/>
                    </a:ext>
                  </a:extLst>
                </a:gridCol>
                <a:gridCol w="1044938">
                  <a:extLst>
                    <a:ext uri="{9D8B030D-6E8A-4147-A177-3AD203B41FA5}">
                      <a16:colId xmlns:a16="http://schemas.microsoft.com/office/drawing/2014/main" val="3021831596"/>
                    </a:ext>
                  </a:extLst>
                </a:gridCol>
                <a:gridCol w="1182557">
                  <a:extLst>
                    <a:ext uri="{9D8B030D-6E8A-4147-A177-3AD203B41FA5}">
                      <a16:colId xmlns:a16="http://schemas.microsoft.com/office/drawing/2014/main" val="4226093695"/>
                    </a:ext>
                  </a:extLst>
                </a:gridCol>
              </a:tblGrid>
              <a:tr h="345733">
                <a:tc>
                  <a:txBody>
                    <a:bodyPr/>
                    <a:lstStyle/>
                    <a:p>
                      <a:pPr algn="l" fontAlgn="b"/>
                      <a:r>
                        <a:rPr lang="en-IN" sz="1900" u="none" strike="noStrike">
                          <a:effectLst/>
                        </a:rPr>
                        <a:t>objectid</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level</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layer_name</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x</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y</a:t>
                      </a:r>
                      <a:endParaRPr lang="en-IN" sz="1900" b="0" i="0" u="none" strike="noStrike">
                        <a:solidFill>
                          <a:srgbClr val="000000"/>
                        </a:solidFill>
                        <a:effectLst/>
                        <a:latin typeface="Calibri" panose="020F0502020204030204" pitchFamily="34" charset="0"/>
                      </a:endParaRPr>
                    </a:p>
                  </a:txBody>
                  <a:tcPr marL="13114" marR="13114" marT="13114" marB="0" anchor="b"/>
                </a:tc>
                <a:extLst>
                  <a:ext uri="{0D108BD9-81ED-4DB2-BD59-A6C34878D82A}">
                    <a16:rowId xmlns:a16="http://schemas.microsoft.com/office/drawing/2014/main" val="3075576605"/>
                  </a:ext>
                </a:extLst>
              </a:tr>
              <a:tr h="345733">
                <a:tc>
                  <a:txBody>
                    <a:bodyPr/>
                    <a:lstStyle/>
                    <a:p>
                      <a:pPr algn="r" fontAlgn="b"/>
                      <a:r>
                        <a:rPr lang="en-IN" sz="1900" u="none" strike="noStrike">
                          <a:effectLst/>
                        </a:rPr>
                        <a:t>1</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10 ft</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err="1">
                          <a:effectLst/>
                        </a:rPr>
                        <a:t>Aeropuerto</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-65.3036</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18.31162</a:t>
                      </a:r>
                      <a:endParaRPr lang="en-IN" sz="1900" b="0" i="0" u="none" strike="noStrike">
                        <a:solidFill>
                          <a:srgbClr val="000000"/>
                        </a:solidFill>
                        <a:effectLst/>
                        <a:latin typeface="Calibri" panose="020F0502020204030204" pitchFamily="34" charset="0"/>
                      </a:endParaRPr>
                    </a:p>
                  </a:txBody>
                  <a:tcPr marL="13114" marR="13114" marT="13114" marB="0" anchor="b"/>
                </a:tc>
                <a:extLst>
                  <a:ext uri="{0D108BD9-81ED-4DB2-BD59-A6C34878D82A}">
                    <a16:rowId xmlns:a16="http://schemas.microsoft.com/office/drawing/2014/main" val="1400724608"/>
                  </a:ext>
                </a:extLst>
              </a:tr>
              <a:tr h="345733">
                <a:tc>
                  <a:txBody>
                    <a:bodyPr/>
                    <a:lstStyle/>
                    <a:p>
                      <a:pPr algn="r" fontAlgn="b"/>
                      <a:r>
                        <a:rPr lang="en-IN" sz="1900" u="none" strike="noStrike">
                          <a:effectLst/>
                        </a:rPr>
                        <a:t>96</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7 ft</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err="1">
                          <a:effectLst/>
                        </a:rPr>
                        <a:t>Escuelas</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-66.0461</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18.43311</a:t>
                      </a:r>
                      <a:endParaRPr lang="en-IN" sz="1900" b="0" i="0" u="none" strike="noStrike">
                        <a:solidFill>
                          <a:srgbClr val="000000"/>
                        </a:solidFill>
                        <a:effectLst/>
                        <a:latin typeface="Calibri" panose="020F0502020204030204" pitchFamily="34" charset="0"/>
                      </a:endParaRPr>
                    </a:p>
                  </a:txBody>
                  <a:tcPr marL="13114" marR="13114" marT="13114" marB="0" anchor="b"/>
                </a:tc>
                <a:extLst>
                  <a:ext uri="{0D108BD9-81ED-4DB2-BD59-A6C34878D82A}">
                    <a16:rowId xmlns:a16="http://schemas.microsoft.com/office/drawing/2014/main" val="3277890261"/>
                  </a:ext>
                </a:extLst>
              </a:tr>
              <a:tr h="345733">
                <a:tc>
                  <a:txBody>
                    <a:bodyPr/>
                    <a:lstStyle/>
                    <a:p>
                      <a:pPr algn="r" fontAlgn="b"/>
                      <a:r>
                        <a:rPr lang="en-IN" sz="1900" u="none" strike="noStrike">
                          <a:effectLst/>
                        </a:rPr>
                        <a:t>276</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3 ft</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Iglesias</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-65.8611</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18.42186</a:t>
                      </a:r>
                      <a:endParaRPr lang="en-IN" sz="1900" b="0" i="0" u="none" strike="noStrike">
                        <a:solidFill>
                          <a:srgbClr val="000000"/>
                        </a:solidFill>
                        <a:effectLst/>
                        <a:latin typeface="Calibri" panose="020F0502020204030204" pitchFamily="34" charset="0"/>
                      </a:endParaRPr>
                    </a:p>
                  </a:txBody>
                  <a:tcPr marL="13114" marR="13114" marT="13114" marB="0" anchor="b"/>
                </a:tc>
                <a:extLst>
                  <a:ext uri="{0D108BD9-81ED-4DB2-BD59-A6C34878D82A}">
                    <a16:rowId xmlns:a16="http://schemas.microsoft.com/office/drawing/2014/main" val="507023599"/>
                  </a:ext>
                </a:extLst>
              </a:tr>
              <a:tr h="641049">
                <a:tc>
                  <a:txBody>
                    <a:bodyPr/>
                    <a:lstStyle/>
                    <a:p>
                      <a:pPr algn="r" fontAlgn="b"/>
                      <a:r>
                        <a:rPr lang="en-IN" sz="1900" u="none" strike="noStrike">
                          <a:effectLst/>
                        </a:rPr>
                        <a:t>292</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10 ft</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Plantas Generadoras</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-65.3023</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18.30487</a:t>
                      </a:r>
                      <a:endParaRPr lang="en-IN" sz="1900" b="0" i="0" u="none" strike="noStrike">
                        <a:solidFill>
                          <a:srgbClr val="000000"/>
                        </a:solidFill>
                        <a:effectLst/>
                        <a:latin typeface="Calibri" panose="020F0502020204030204" pitchFamily="34" charset="0"/>
                      </a:endParaRPr>
                    </a:p>
                  </a:txBody>
                  <a:tcPr marL="13114" marR="13114" marT="13114" marB="0" anchor="b"/>
                </a:tc>
                <a:extLst>
                  <a:ext uri="{0D108BD9-81ED-4DB2-BD59-A6C34878D82A}">
                    <a16:rowId xmlns:a16="http://schemas.microsoft.com/office/drawing/2014/main" val="2158045132"/>
                  </a:ext>
                </a:extLst>
              </a:tr>
              <a:tr h="345733">
                <a:tc>
                  <a:txBody>
                    <a:bodyPr/>
                    <a:lstStyle/>
                    <a:p>
                      <a:pPr algn="r" fontAlgn="b"/>
                      <a:r>
                        <a:rPr lang="en-IN" sz="1900" u="none" strike="noStrike">
                          <a:effectLst/>
                        </a:rPr>
                        <a:t>341</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7 ft</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Subestaciones</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-65.577</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18.11872</a:t>
                      </a:r>
                      <a:endParaRPr lang="en-IN" sz="1900" b="0" i="0" u="none" strike="noStrike">
                        <a:solidFill>
                          <a:srgbClr val="000000"/>
                        </a:solidFill>
                        <a:effectLst/>
                        <a:latin typeface="Calibri" panose="020F0502020204030204" pitchFamily="34" charset="0"/>
                      </a:endParaRPr>
                    </a:p>
                  </a:txBody>
                  <a:tcPr marL="13114" marR="13114" marT="13114" marB="0" anchor="b"/>
                </a:tc>
                <a:extLst>
                  <a:ext uri="{0D108BD9-81ED-4DB2-BD59-A6C34878D82A}">
                    <a16:rowId xmlns:a16="http://schemas.microsoft.com/office/drawing/2014/main" val="579178361"/>
                  </a:ext>
                </a:extLst>
              </a:tr>
              <a:tr h="345733">
                <a:tc>
                  <a:txBody>
                    <a:bodyPr/>
                    <a:lstStyle/>
                    <a:p>
                      <a:pPr algn="r" fontAlgn="b"/>
                      <a:r>
                        <a:rPr lang="en-IN" sz="1900" u="none" strike="noStrike">
                          <a:effectLst/>
                        </a:rPr>
                        <a:t>407</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3 ft</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Antennas</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-66.41</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18.4608</a:t>
                      </a:r>
                      <a:endParaRPr lang="en-IN" sz="1900" b="0" i="0" u="none" strike="noStrike">
                        <a:solidFill>
                          <a:srgbClr val="000000"/>
                        </a:solidFill>
                        <a:effectLst/>
                        <a:latin typeface="Calibri" panose="020F0502020204030204" pitchFamily="34" charset="0"/>
                      </a:endParaRPr>
                    </a:p>
                  </a:txBody>
                  <a:tcPr marL="13114" marR="13114" marT="13114" marB="0" anchor="b"/>
                </a:tc>
                <a:extLst>
                  <a:ext uri="{0D108BD9-81ED-4DB2-BD59-A6C34878D82A}">
                    <a16:rowId xmlns:a16="http://schemas.microsoft.com/office/drawing/2014/main" val="72148132"/>
                  </a:ext>
                </a:extLst>
              </a:tr>
              <a:tr h="641049">
                <a:tc>
                  <a:txBody>
                    <a:bodyPr/>
                    <a:lstStyle/>
                    <a:p>
                      <a:pPr algn="r" fontAlgn="b"/>
                      <a:r>
                        <a:rPr lang="en-IN" sz="1900" u="none" strike="noStrike">
                          <a:effectLst/>
                        </a:rPr>
                        <a:t>525</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1 ft</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dirty="0" err="1">
                          <a:effectLst/>
                        </a:rPr>
                        <a:t>Infraestructura</a:t>
                      </a:r>
                      <a:r>
                        <a:rPr lang="en-IN" sz="1900" u="none" strike="noStrike" dirty="0">
                          <a:effectLst/>
                        </a:rPr>
                        <a:t> </a:t>
                      </a:r>
                      <a:r>
                        <a:rPr lang="en-IN" sz="1900" u="none" strike="noStrike" dirty="0" err="1">
                          <a:effectLst/>
                        </a:rPr>
                        <a:t>Histórica</a:t>
                      </a:r>
                      <a:endParaRPr lang="en-IN" sz="1900" b="0" i="0" u="none" strike="noStrike" dirty="0">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-66.0842</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18.46282</a:t>
                      </a:r>
                      <a:endParaRPr lang="en-IN" sz="1900" b="0" i="0" u="none" strike="noStrike">
                        <a:solidFill>
                          <a:srgbClr val="000000"/>
                        </a:solidFill>
                        <a:effectLst/>
                        <a:latin typeface="Calibri" panose="020F0502020204030204" pitchFamily="34" charset="0"/>
                      </a:endParaRPr>
                    </a:p>
                  </a:txBody>
                  <a:tcPr marL="13114" marR="13114" marT="13114" marB="0" anchor="b"/>
                </a:tc>
                <a:extLst>
                  <a:ext uri="{0D108BD9-81ED-4DB2-BD59-A6C34878D82A}">
                    <a16:rowId xmlns:a16="http://schemas.microsoft.com/office/drawing/2014/main" val="396303248"/>
                  </a:ext>
                </a:extLst>
              </a:tr>
              <a:tr h="345733">
                <a:tc>
                  <a:txBody>
                    <a:bodyPr/>
                    <a:lstStyle/>
                    <a:p>
                      <a:pPr algn="r" fontAlgn="b"/>
                      <a:r>
                        <a:rPr lang="en-IN" sz="1900" u="none" strike="noStrike">
                          <a:effectLst/>
                        </a:rPr>
                        <a:t>552</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10 ft</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l" fontAlgn="b"/>
                      <a:r>
                        <a:rPr lang="en-IN" sz="1900" u="none" strike="noStrike">
                          <a:effectLst/>
                        </a:rPr>
                        <a:t>Hospitales</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a:effectLst/>
                        </a:rPr>
                        <a:t>-66.0831</a:t>
                      </a:r>
                      <a:endParaRPr lang="en-IN" sz="1900" b="0" i="0" u="none" strike="noStrike">
                        <a:solidFill>
                          <a:srgbClr val="000000"/>
                        </a:solidFill>
                        <a:effectLst/>
                        <a:latin typeface="Calibri" panose="020F0502020204030204" pitchFamily="34" charset="0"/>
                      </a:endParaRPr>
                    </a:p>
                  </a:txBody>
                  <a:tcPr marL="13114" marR="13114" marT="13114" marB="0" anchor="b"/>
                </a:tc>
                <a:tc>
                  <a:txBody>
                    <a:bodyPr/>
                    <a:lstStyle/>
                    <a:p>
                      <a:pPr algn="r" fontAlgn="b"/>
                      <a:r>
                        <a:rPr lang="en-IN" sz="1900" u="none" strike="noStrike" dirty="0">
                          <a:effectLst/>
                        </a:rPr>
                        <a:t>18.42168</a:t>
                      </a:r>
                      <a:endParaRPr lang="en-IN" sz="1900" b="0" i="0" u="none" strike="noStrike" dirty="0">
                        <a:solidFill>
                          <a:srgbClr val="000000"/>
                        </a:solidFill>
                        <a:effectLst/>
                        <a:latin typeface="Calibri" panose="020F0502020204030204" pitchFamily="34" charset="0"/>
                      </a:endParaRPr>
                    </a:p>
                  </a:txBody>
                  <a:tcPr marL="13114" marR="13114" marT="13114" marB="0" anchor="b"/>
                </a:tc>
                <a:extLst>
                  <a:ext uri="{0D108BD9-81ED-4DB2-BD59-A6C34878D82A}">
                    <a16:rowId xmlns:a16="http://schemas.microsoft.com/office/drawing/2014/main" val="2373948295"/>
                  </a:ext>
                </a:extLst>
              </a:tr>
            </a:tbl>
          </a:graphicData>
        </a:graphic>
      </p:graphicFrame>
    </p:spTree>
    <p:extLst>
      <p:ext uri="{BB962C8B-B14F-4D97-AF65-F5344CB8AC3E}">
        <p14:creationId xmlns:p14="http://schemas.microsoft.com/office/powerpoint/2010/main" val="90601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ircle(in)">
                                      <p:cBhvr>
                                        <p:cTn id="21" dur="2000"/>
                                        <p:tgtEl>
                                          <p:spTgt spid="3">
                                            <p:txEl>
                                              <p:pRg st="3" end="3"/>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circle(in)">
                                      <p:cBhvr>
                                        <p:cTn id="24" dur="2000"/>
                                        <p:tgtEl>
                                          <p:spTgt spid="3">
                                            <p:txEl>
                                              <p:pRg st="4" end="4"/>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circle(in)">
                                      <p:cBhvr>
                                        <p:cTn id="30"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C8784E-0DBF-CE41-DE7D-259B94E4F1B6}"/>
              </a:ext>
            </a:extLst>
          </p:cNvPr>
          <p:cNvSpPr>
            <a:spLocks noGrp="1"/>
          </p:cNvSpPr>
          <p:nvPr>
            <p:ph type="title"/>
          </p:nvPr>
        </p:nvSpPr>
        <p:spPr>
          <a:xfrm>
            <a:off x="517871" y="976160"/>
            <a:ext cx="4767930" cy="1848734"/>
          </a:xfrm>
        </p:spPr>
        <p:txBody>
          <a:bodyPr>
            <a:normAutofit/>
          </a:bodyPr>
          <a:lstStyle/>
          <a:p>
            <a:r>
              <a:rPr lang="en-US" dirty="0"/>
              <a:t>Internal Data 2:</a:t>
            </a:r>
          </a:p>
        </p:txBody>
      </p:sp>
      <p:sp>
        <p:nvSpPr>
          <p:cNvPr id="37" name="Freeform: Shape 36">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9"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0"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3ECE4C4A-F349-C123-4484-9723D7BB30D9}"/>
              </a:ext>
            </a:extLst>
          </p:cNvPr>
          <p:cNvSpPr>
            <a:spLocks noGrp="1"/>
          </p:cNvSpPr>
          <p:nvPr>
            <p:ph idx="1"/>
          </p:nvPr>
        </p:nvSpPr>
        <p:spPr>
          <a:xfrm>
            <a:off x="6656848" y="1805285"/>
            <a:ext cx="5433321" cy="2980650"/>
          </a:xfrm>
        </p:spPr>
        <p:txBody>
          <a:bodyPr>
            <a:normAutofit lnSpcReduction="10000"/>
          </a:bodyPr>
          <a:lstStyle/>
          <a:p>
            <a:pPr>
              <a:lnSpc>
                <a:spcPct val="100000"/>
              </a:lnSpc>
            </a:pPr>
            <a:r>
              <a:rPr lang="en-US" dirty="0">
                <a:latin typeface="Helvetica" pitchFamily="2" charset="0"/>
              </a:rPr>
              <a:t>The dataset analyzes the potential impacts of sea level rise at different elevations (1ft, 3ft, 7ft, and 10ft) across various municipalities in Puerto Rico. A total of 45 municipalities were analyzed in this dataset.</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Helvetica" pitchFamily="2" charset="0"/>
                <a:ea typeface="ＭＳ Ｐゴシック" charset="0"/>
              </a:rPr>
              <a:t>Importance:</a:t>
            </a: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Helvetica" pitchFamily="2" charset="0"/>
                <a:ea typeface="ＭＳ Ｐゴシック" charset="0"/>
              </a:rPr>
              <a:t>Risk Assessment</a:t>
            </a: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Helvetica" pitchFamily="2" charset="0"/>
                <a:ea typeface="ＭＳ Ｐゴシック" charset="0"/>
              </a:rPr>
              <a:t>Urban Planning</a:t>
            </a: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Helvetica" pitchFamily="2" charset="0"/>
                <a:ea typeface="ＭＳ Ｐゴシック" charset="0"/>
              </a:rPr>
              <a:t>Informed Decision-Making</a:t>
            </a:r>
          </a:p>
          <a:p>
            <a:pPr marL="285750" marR="0" lvl="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Helvetica" pitchFamily="2" charset="0"/>
                <a:ea typeface="ＭＳ Ｐゴシック" charset="0"/>
              </a:rPr>
              <a:t>Data-Driven Solutions</a:t>
            </a:r>
          </a:p>
          <a:p>
            <a:pPr>
              <a:lnSpc>
                <a:spcPct val="100000"/>
              </a:lnSpc>
            </a:pPr>
            <a:endParaRPr lang="en-US" sz="1600" dirty="0"/>
          </a:p>
        </p:txBody>
      </p:sp>
      <p:pic>
        <p:nvPicPr>
          <p:cNvPr id="4" name="Picture 3">
            <a:extLst>
              <a:ext uri="{FF2B5EF4-FFF2-40B4-BE49-F238E27FC236}">
                <a16:creationId xmlns:a16="http://schemas.microsoft.com/office/drawing/2014/main" id="{A15C18DB-D0FF-B489-CF2A-65FEA8C85783}"/>
              </a:ext>
            </a:extLst>
          </p:cNvPr>
          <p:cNvPicPr>
            <a:picLocks noChangeAspect="1"/>
          </p:cNvPicPr>
          <p:nvPr/>
        </p:nvPicPr>
        <p:blipFill>
          <a:blip r:embed="rId2"/>
          <a:stretch>
            <a:fillRect/>
          </a:stretch>
        </p:blipFill>
        <p:spPr>
          <a:xfrm>
            <a:off x="233339" y="3322129"/>
            <a:ext cx="6324726" cy="3095921"/>
          </a:xfrm>
          <a:prstGeom prst="rect">
            <a:avLst/>
          </a:prstGeom>
        </p:spPr>
      </p:pic>
      <p:sp>
        <p:nvSpPr>
          <p:cNvPr id="47" name="Freeform: Shape 46">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9" name="Group 48">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50" name="Freeform: Shape 49">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6784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checkerboard(across)">
                                      <p:cBhvr>
                                        <p:cTn id="16" dur="500"/>
                                        <p:tgtEl>
                                          <p:spTgt spid="3">
                                            <p:txEl>
                                              <p:pRg st="1" end="1"/>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heckerboard(across)">
                                      <p:cBhvr>
                                        <p:cTn id="19" dur="500"/>
                                        <p:tgtEl>
                                          <p:spTgt spid="3">
                                            <p:txEl>
                                              <p:pRg st="2" end="2"/>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checkerboard(across)">
                                      <p:cBhvr>
                                        <p:cTn id="25" dur="500"/>
                                        <p:tgtEl>
                                          <p:spTgt spid="3">
                                            <p:txEl>
                                              <p:pRg st="4" end="4"/>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checkerboard(across)">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AFDD3C-1CE8-3606-C51B-CD67FA021E00}"/>
              </a:ext>
            </a:extLst>
          </p:cNvPr>
          <p:cNvSpPr>
            <a:spLocks noGrp="1"/>
          </p:cNvSpPr>
          <p:nvPr>
            <p:ph type="title"/>
          </p:nvPr>
        </p:nvSpPr>
        <p:spPr>
          <a:xfrm>
            <a:off x="517871" y="976160"/>
            <a:ext cx="4767930" cy="1848734"/>
          </a:xfrm>
        </p:spPr>
        <p:txBody>
          <a:bodyPr>
            <a:normAutofit/>
          </a:bodyPr>
          <a:lstStyle/>
          <a:p>
            <a:r>
              <a:rPr lang="en-US" dirty="0"/>
              <a:t>School Shelters Data</a:t>
            </a:r>
          </a:p>
        </p:txBody>
      </p:sp>
      <p:sp>
        <p:nvSpPr>
          <p:cNvPr id="12" name="Freeform: Shape 11">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5"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8CA2E400-165C-ED6E-1761-303C949A1C8C}"/>
              </a:ext>
            </a:extLst>
          </p:cNvPr>
          <p:cNvSpPr>
            <a:spLocks noGrp="1"/>
          </p:cNvSpPr>
          <p:nvPr>
            <p:ph idx="1"/>
          </p:nvPr>
        </p:nvSpPr>
        <p:spPr>
          <a:xfrm>
            <a:off x="6800285" y="1875115"/>
            <a:ext cx="4969423" cy="2745750"/>
          </a:xfrm>
        </p:spPr>
        <p:txBody>
          <a:bodyPr>
            <a:noAutofit/>
          </a:bodyPr>
          <a:lstStyle/>
          <a:p>
            <a:r>
              <a:rPr lang="en-US" dirty="0">
                <a:latin typeface="Helvetica" pitchFamily="2" charset="0"/>
              </a:rPr>
              <a:t>The school shelters dataset maps Puerto Rico's disaster response infrastructure, focusing on the distribution, categorization, and capacity of school facilities designated as shelters. It highlights shelter accessibility, preparedness, and potential gaps, aiding disaster management strategies.</a:t>
            </a:r>
          </a:p>
          <a:p>
            <a:endParaRPr lang="en-US" dirty="0">
              <a:latin typeface="Helvetica" pitchFamily="2" charset="0"/>
            </a:endParaRPr>
          </a:p>
        </p:txBody>
      </p:sp>
      <p:pic>
        <p:nvPicPr>
          <p:cNvPr id="5" name="Picture 4" descr="A screenshot of a computer&#10;&#10;Description automatically generated">
            <a:extLst>
              <a:ext uri="{FF2B5EF4-FFF2-40B4-BE49-F238E27FC236}">
                <a16:creationId xmlns:a16="http://schemas.microsoft.com/office/drawing/2014/main" id="{ECEDA09C-C065-2016-1096-1519296BA6B7}"/>
              </a:ext>
            </a:extLst>
          </p:cNvPr>
          <p:cNvPicPr>
            <a:picLocks noChangeAspect="1"/>
          </p:cNvPicPr>
          <p:nvPr/>
        </p:nvPicPr>
        <p:blipFill>
          <a:blip r:embed="rId2"/>
          <a:stretch>
            <a:fillRect/>
          </a:stretch>
        </p:blipFill>
        <p:spPr>
          <a:xfrm>
            <a:off x="282910" y="3247990"/>
            <a:ext cx="5968230" cy="3357127"/>
          </a:xfrm>
          <a:prstGeom prst="rect">
            <a:avLst/>
          </a:prstGeom>
        </p:spPr>
      </p:pic>
      <p:sp>
        <p:nvSpPr>
          <p:cNvPr id="22" name="Freeform: Shape 21">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25" name="Freeform: Shape 24">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978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223</TotalTime>
  <Words>1332</Words>
  <Application>Microsoft Office PowerPoint</Application>
  <PresentationFormat>Widescreen</PresentationFormat>
  <Paragraphs>120</Paragraphs>
  <Slides>21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Arial</vt:lpstr>
      <vt:lpstr>Avenir Next LT Pro</vt:lpstr>
      <vt:lpstr>Avenir Next LT Pro Light</vt:lpstr>
      <vt:lpstr>Calibri</vt:lpstr>
      <vt:lpstr>Georgia Pro Semibold</vt:lpstr>
      <vt:lpstr>Helvetica</vt:lpstr>
      <vt:lpstr>Symbol</vt:lpstr>
      <vt:lpstr>RocaVTI</vt:lpstr>
      <vt:lpstr>Puerto Rico Sea Level Rise Centre – Data Portal Dashboard</vt:lpstr>
      <vt:lpstr>Team Members</vt:lpstr>
      <vt:lpstr>Partners: PUERTO RICO SCIENCE, TECHNOLOGY &amp; RESEARCH TRUST — CARIBBEAN CENTER FOR RISING SEAS </vt:lpstr>
      <vt:lpstr>Problem Statement and Context</vt:lpstr>
      <vt:lpstr>FEMA DATASET</vt:lpstr>
      <vt:lpstr>Internal Datasets - PRSTRT</vt:lpstr>
      <vt:lpstr>Internal Data 1:</vt:lpstr>
      <vt:lpstr>Internal Data 2:</vt:lpstr>
      <vt:lpstr>School Shelters Data</vt:lpstr>
      <vt:lpstr>Visualizations – FEMA Data</vt:lpstr>
      <vt:lpstr>Visualizations – FEMA Data</vt:lpstr>
      <vt:lpstr>Visualizations – Internal Data</vt:lpstr>
      <vt:lpstr>Visualization – Internal Data</vt:lpstr>
      <vt:lpstr>Visualizations – Internal Data</vt:lpstr>
      <vt:lpstr>Visualizations – School Shelters Data</vt:lpstr>
      <vt:lpstr>Visualizations – Infrastructure Data</vt:lpstr>
      <vt:lpstr>Visualizations – Natural Risk Index by County</vt:lpstr>
      <vt:lpstr>Visualizations – Shelter Map Guide</vt:lpstr>
      <vt:lpstr>Summary</vt:lpstr>
      <vt:lpstr>Future Scope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Varsha Monala</dc:creator>
  <cp:lastModifiedBy>Ivan Francis</cp:lastModifiedBy>
  <cp:revision>15</cp:revision>
  <dcterms:created xsi:type="dcterms:W3CDTF">2024-11-27T02:30:46Z</dcterms:created>
  <dcterms:modified xsi:type="dcterms:W3CDTF">2024-12-10T23:54:56Z</dcterms:modified>
</cp:coreProperties>
</file>